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7" r:id="rId3"/>
    <p:sldId id="257" r:id="rId4"/>
    <p:sldId id="285" r:id="rId5"/>
    <p:sldId id="258" r:id="rId6"/>
    <p:sldId id="262" r:id="rId7"/>
    <p:sldId id="260" r:id="rId8"/>
    <p:sldId id="286" r:id="rId9"/>
    <p:sldId id="261" r:id="rId10"/>
    <p:sldId id="264" r:id="rId11"/>
    <p:sldId id="265" r:id="rId12"/>
    <p:sldId id="266" r:id="rId13"/>
    <p:sldId id="267" r:id="rId14"/>
    <p:sldId id="268" r:id="rId15"/>
    <p:sldId id="269" r:id="rId16"/>
    <p:sldId id="271" r:id="rId17"/>
    <p:sldId id="270" r:id="rId18"/>
    <p:sldId id="283" r:id="rId19"/>
    <p:sldId id="272" r:id="rId20"/>
    <p:sldId id="273" r:id="rId21"/>
    <p:sldId id="284" r:id="rId22"/>
    <p:sldId id="275" r:id="rId23"/>
    <p:sldId id="276" r:id="rId24"/>
    <p:sldId id="282" r:id="rId25"/>
    <p:sldId id="274"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2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CE803-6AC1-4C17-8845-AB479D986506}" type="datetimeFigureOut">
              <a:rPr lang="en-US" smtClean="0"/>
              <a:t>10/8/2022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85497-5D56-4842-A5A3-98D2BD69F5A0}" type="slidenum">
              <a:rPr lang="en-US" smtClean="0"/>
              <a:t>‹#›</a:t>
            </a:fld>
            <a:endParaRPr lang="en-US"/>
          </a:p>
        </p:txBody>
      </p:sp>
    </p:spTree>
    <p:extLst>
      <p:ext uri="{BB962C8B-B14F-4D97-AF65-F5344CB8AC3E}">
        <p14:creationId xmlns:p14="http://schemas.microsoft.com/office/powerpoint/2010/main" val="2438929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5497-5D56-4842-A5A3-98D2BD69F5A0}" type="slidenum">
              <a:rPr lang="en-US" smtClean="0"/>
              <a:t>1</a:t>
            </a:fld>
            <a:endParaRPr lang="en-US"/>
          </a:p>
        </p:txBody>
      </p:sp>
    </p:spTree>
    <p:extLst>
      <p:ext uri="{BB962C8B-B14F-4D97-AF65-F5344CB8AC3E}">
        <p14:creationId xmlns:p14="http://schemas.microsoft.com/office/powerpoint/2010/main" val="213567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85497-5D56-4842-A5A3-98D2BD69F5A0}" type="slidenum">
              <a:rPr lang="en-US" smtClean="0"/>
              <a:t>12</a:t>
            </a:fld>
            <a:endParaRPr lang="en-US"/>
          </a:p>
        </p:txBody>
      </p:sp>
    </p:spTree>
    <p:extLst>
      <p:ext uri="{BB962C8B-B14F-4D97-AF65-F5344CB8AC3E}">
        <p14:creationId xmlns:p14="http://schemas.microsoft.com/office/powerpoint/2010/main" val="99630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208BFFF-009D-4C49-9C6B-A481974C8C7C}"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320537C-335D-459B-A66C-39409AC1AFF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8BFFF-009D-4C49-9C6B-A481974C8C7C}"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0537C-335D-459B-A66C-39409AC1AF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8BFFF-009D-4C49-9C6B-A481974C8C7C}"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0537C-335D-459B-A66C-39409AC1AF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8BFFF-009D-4C49-9C6B-A481974C8C7C}"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0537C-335D-459B-A66C-39409AC1AF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208BFFF-009D-4C49-9C6B-A481974C8C7C}" type="datetimeFigureOut">
              <a:rPr lang="en-US" smtClean="0"/>
              <a:t>10/8/2022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0537C-335D-459B-A66C-39409AC1AFF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08BFFF-009D-4C49-9C6B-A481974C8C7C}"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0537C-335D-459B-A66C-39409AC1AF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08BFFF-009D-4C49-9C6B-A481974C8C7C}"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20537C-335D-459B-A66C-39409AC1AF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08BFFF-009D-4C49-9C6B-A481974C8C7C}"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20537C-335D-459B-A66C-39409AC1AF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208BFFF-009D-4C49-9C6B-A481974C8C7C}"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20537C-335D-459B-A66C-39409AC1AF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08BFFF-009D-4C49-9C6B-A481974C8C7C}"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0537C-335D-459B-A66C-39409AC1AFF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D208BFFF-009D-4C49-9C6B-A481974C8C7C}" type="datetimeFigureOut">
              <a:rPr lang="en-US" smtClean="0"/>
              <a:t>10/8/2022</a:t>
            </a:fld>
            <a:endParaRPr lang="en-US"/>
          </a:p>
        </p:txBody>
      </p:sp>
      <p:sp>
        <p:nvSpPr>
          <p:cNvPr id="7" name="Slide Number Placeholder 6"/>
          <p:cNvSpPr>
            <a:spLocks noGrp="1"/>
          </p:cNvSpPr>
          <p:nvPr>
            <p:ph type="sldNum" sz="quarter" idx="12"/>
          </p:nvPr>
        </p:nvSpPr>
        <p:spPr/>
        <p:txBody>
          <a:bodyPr/>
          <a:lstStyle/>
          <a:p>
            <a:fld id="{7320537C-335D-459B-A66C-39409AC1AFF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208BFFF-009D-4C49-9C6B-A481974C8C7C}" type="datetimeFigureOut">
              <a:rPr lang="en-US" smtClean="0"/>
              <a:t>10/8/2022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320537C-335D-459B-A66C-39409AC1AFF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446235"/>
            <a:ext cx="6769735" cy="1143000"/>
          </a:xfrm>
        </p:spPr>
        <p:txBody>
          <a:bodyPr>
            <a:noAutofit/>
          </a:bodyPr>
          <a:lstStyle/>
          <a:p>
            <a:r>
              <a:rPr lang="fa-IR" sz="2400" b="1" dirty="0">
                <a:solidFill>
                  <a:srgbClr val="C00000"/>
                </a:solidFill>
                <a:cs typeface="B Nazanin" pitchFamily="2" charset="-78"/>
              </a:rPr>
              <a:t>واحد سلامت نوجوانان ،جوانان و مدارس مرکز بهدا</a:t>
            </a:r>
            <a:r>
              <a:rPr lang="fa-IR" sz="2400" b="1" dirty="0" smtClean="0">
                <a:solidFill>
                  <a:srgbClr val="C00000"/>
                </a:solidFill>
                <a:cs typeface="B Nazanin" pitchFamily="2" charset="-78"/>
              </a:rPr>
              <a:t>شت </a:t>
            </a:r>
            <a:r>
              <a:rPr lang="fa-IR" sz="2400" b="1" dirty="0">
                <a:solidFill>
                  <a:srgbClr val="C00000"/>
                </a:solidFill>
                <a:cs typeface="B Nazanin" pitchFamily="2" charset="-78"/>
              </a:rPr>
              <a:t>غرب تهران</a:t>
            </a:r>
            <a:endParaRPr lang="en-US" sz="2400" b="1" dirty="0">
              <a:solidFill>
                <a:srgbClr val="C00000"/>
              </a:solidFill>
              <a:cs typeface="B Nazanin" pitchFamily="2" charset="-78"/>
            </a:endParaRPr>
          </a:p>
        </p:txBody>
      </p:sp>
      <p:sp>
        <p:nvSpPr>
          <p:cNvPr id="2" name="Title 1"/>
          <p:cNvSpPr>
            <a:spLocks noGrp="1"/>
          </p:cNvSpPr>
          <p:nvPr>
            <p:ph type="ctrTitle"/>
          </p:nvPr>
        </p:nvSpPr>
        <p:spPr>
          <a:xfrm>
            <a:off x="533400" y="3124199"/>
            <a:ext cx="6769735" cy="1322035"/>
          </a:xfrm>
        </p:spPr>
        <p:txBody>
          <a:bodyPr/>
          <a:lstStyle/>
          <a:p>
            <a:r>
              <a:rPr lang="fa-IR" sz="3200" dirty="0" smtClean="0">
                <a:solidFill>
                  <a:srgbClr val="00B050"/>
                </a:solidFill>
              </a:rPr>
              <a:t>پیشگیری از سوانح و حوادث در مدارس با روش </a:t>
            </a:r>
            <a:r>
              <a:rPr lang="en-US" sz="3200" dirty="0" smtClean="0">
                <a:solidFill>
                  <a:srgbClr val="00B050"/>
                </a:solidFill>
              </a:rPr>
              <a:t>C4D</a:t>
            </a:r>
            <a:endParaRPr lang="en-US" sz="3200" dirty="0">
              <a:solidFill>
                <a:srgbClr val="00B050"/>
              </a:solidFill>
            </a:endParaRPr>
          </a:p>
        </p:txBody>
      </p:sp>
    </p:spTree>
    <p:extLst>
      <p:ext uri="{BB962C8B-B14F-4D97-AF65-F5344CB8AC3E}">
        <p14:creationId xmlns:p14="http://schemas.microsoft.com/office/powerpoint/2010/main" val="74740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6200"/>
            <a:ext cx="9262459" cy="6858000"/>
          </a:xfrm>
          <a:prstGeom prst="rect">
            <a:avLst/>
          </a:prstGeom>
        </p:spPr>
      </p:pic>
    </p:spTree>
    <p:extLst>
      <p:ext uri="{BB962C8B-B14F-4D97-AF65-F5344CB8AC3E}">
        <p14:creationId xmlns:p14="http://schemas.microsoft.com/office/powerpoint/2010/main" val="331906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172200"/>
          </a:xfrm>
        </p:spPr>
        <p:txBody>
          <a:bodyPr/>
          <a:lstStyle/>
          <a:p>
            <a:pPr algn="just" rtl="1"/>
            <a:r>
              <a:rPr lang="fa-IR" sz="2800" dirty="0" smtClean="0">
                <a:cs typeface="B Nazanin" pitchFamily="2" charset="-78"/>
              </a:rPr>
              <a:t>مصاحبه و بحث های گروهی ابزار هایی هستندکه می توانند ما را در این مسیر یاری کنند. تمام دانش آموزان آن پایه تحصیلی می توانند گروه هدف ما باشند.در این گفتگو ها به دنبال پاسخ چند سوال هستیم.</a:t>
            </a:r>
          </a:p>
          <a:p>
            <a:pPr marL="571500" indent="-457200" algn="just" rtl="1">
              <a:buFont typeface="+mj-lt"/>
              <a:buAutoNum type="arabicPeriod"/>
            </a:pPr>
            <a:r>
              <a:rPr lang="fa-IR" sz="3200" b="1" dirty="0" smtClean="0">
                <a:cs typeface="B Nazanin" pitchFamily="2" charset="-78"/>
              </a:rPr>
              <a:t>چرا</a:t>
            </a:r>
            <a:r>
              <a:rPr lang="fa-IR" sz="3200" dirty="0" smtClean="0">
                <a:cs typeface="B Nazanin" pitchFamily="2" charset="-78"/>
              </a:rPr>
              <a:t> </a:t>
            </a:r>
            <a:r>
              <a:rPr lang="fa-IR" sz="2800" dirty="0" smtClean="0">
                <a:cs typeface="B Nazanin" pitchFamily="2" charset="-78"/>
              </a:rPr>
              <a:t>این حادثه برای این گروه خاص از دانش آموزان اتفاق می افتد؟</a:t>
            </a:r>
          </a:p>
          <a:p>
            <a:pPr marL="571500" indent="-457200" algn="just" rtl="1">
              <a:buFont typeface="+mj-lt"/>
              <a:buAutoNum type="arabicPeriod"/>
            </a:pPr>
            <a:r>
              <a:rPr lang="fa-IR" sz="3200" b="1" dirty="0">
                <a:cs typeface="B Nazanin" pitchFamily="2" charset="-78"/>
              </a:rPr>
              <a:t>چه</a:t>
            </a:r>
            <a:r>
              <a:rPr lang="fa-IR" sz="2800" dirty="0" smtClean="0">
                <a:cs typeface="B Nazanin" pitchFamily="2" charset="-78"/>
              </a:rPr>
              <a:t> رفتار هایی باعث بروز این حادثه می شود؟</a:t>
            </a:r>
          </a:p>
          <a:p>
            <a:pPr marL="571500" indent="-457200" algn="just" rtl="1">
              <a:buFont typeface="+mj-lt"/>
              <a:buAutoNum type="arabicPeriod"/>
            </a:pPr>
            <a:r>
              <a:rPr lang="fa-IR" sz="3200" b="1" dirty="0">
                <a:cs typeface="B Nazanin" pitchFamily="2" charset="-78"/>
              </a:rPr>
              <a:t>چه کسانی </a:t>
            </a:r>
            <a:r>
              <a:rPr lang="fa-IR" sz="2800" dirty="0" smtClean="0">
                <a:cs typeface="B Nazanin" pitchFamily="2" charset="-78"/>
              </a:rPr>
              <a:t>این رفتار ها را انجام می دهند؟ یا برای انجام آنها توسط سایرین </a:t>
            </a:r>
            <a:r>
              <a:rPr lang="fa-IR" sz="3200" b="1" dirty="0">
                <a:cs typeface="B Nazanin" pitchFamily="2" charset="-78"/>
              </a:rPr>
              <a:t>تاثیر گذارند</a:t>
            </a:r>
            <a:r>
              <a:rPr lang="fa-IR" sz="2800" dirty="0" smtClean="0">
                <a:cs typeface="B Nazanin" pitchFamily="2" charset="-78"/>
              </a:rPr>
              <a:t>؟</a:t>
            </a:r>
          </a:p>
          <a:p>
            <a:pPr marL="571500" indent="-457200" algn="just" rtl="1">
              <a:buFont typeface="+mj-lt"/>
              <a:buAutoNum type="arabicPeriod"/>
            </a:pPr>
            <a:r>
              <a:rPr lang="fa-IR" sz="2800" dirty="0" smtClean="0">
                <a:cs typeface="B Nazanin" pitchFamily="2" charset="-78"/>
              </a:rPr>
              <a:t>آیا آنها از خطر آفرینی این </a:t>
            </a:r>
            <a:r>
              <a:rPr lang="fa-IR" sz="2800" dirty="0" smtClean="0">
                <a:cs typeface="B Nazanin" pitchFamily="2" charset="-78"/>
              </a:rPr>
              <a:t>رفتارها</a:t>
            </a:r>
            <a:r>
              <a:rPr lang="fa-IR" sz="3200" b="1" dirty="0" smtClean="0">
                <a:cs typeface="B Nazanin" pitchFamily="2" charset="-78"/>
              </a:rPr>
              <a:t> </a:t>
            </a:r>
            <a:r>
              <a:rPr lang="fa-IR" sz="3200" b="1" dirty="0">
                <a:cs typeface="B Nazanin" pitchFamily="2" charset="-78"/>
              </a:rPr>
              <a:t>آگاهی </a:t>
            </a:r>
            <a:r>
              <a:rPr lang="fa-IR" sz="2800" dirty="0" smtClean="0">
                <a:cs typeface="B Nazanin" pitchFamily="2" charset="-78"/>
              </a:rPr>
              <a:t>دارند؟ اگر </a:t>
            </a:r>
            <a:r>
              <a:rPr lang="fa-IR" sz="2800" dirty="0" smtClean="0">
                <a:cs typeface="B Nazanin" pitchFamily="2" charset="-78"/>
              </a:rPr>
              <a:t>دارند</a:t>
            </a:r>
            <a:r>
              <a:rPr lang="fa-IR" sz="3200" b="1" dirty="0" smtClean="0">
                <a:cs typeface="B Nazanin" pitchFamily="2" charset="-78"/>
              </a:rPr>
              <a:t>چرا</a:t>
            </a:r>
            <a:r>
              <a:rPr lang="fa-IR" sz="2800" dirty="0" smtClean="0">
                <a:cs typeface="B Nazanin" pitchFamily="2" charset="-78"/>
              </a:rPr>
              <a:t> </a:t>
            </a:r>
            <a:r>
              <a:rPr lang="fa-IR" sz="2800" dirty="0" smtClean="0">
                <a:cs typeface="B Nazanin" pitchFamily="2" charset="-78"/>
              </a:rPr>
              <a:t>همچنان آن را انجام می دهند؟</a:t>
            </a:r>
          </a:p>
          <a:p>
            <a:pPr marL="571500" indent="-457200" algn="just" rtl="1">
              <a:buFont typeface="+mj-lt"/>
              <a:buAutoNum type="arabicPeriod"/>
            </a:pPr>
            <a:r>
              <a:rPr lang="fa-IR" sz="2800" dirty="0" smtClean="0">
                <a:cs typeface="B Nazanin" pitchFamily="2" charset="-78"/>
              </a:rPr>
              <a:t>چه عوامل </a:t>
            </a:r>
            <a:r>
              <a:rPr lang="fa-IR" sz="3200" b="1" dirty="0">
                <a:cs typeface="B Nazanin" pitchFamily="2" charset="-78"/>
              </a:rPr>
              <a:t>غیر رفتاری </a:t>
            </a:r>
            <a:r>
              <a:rPr lang="fa-IR" sz="2800" dirty="0" smtClean="0">
                <a:cs typeface="B Nazanin" pitchFamily="2" charset="-78"/>
              </a:rPr>
              <a:t>بر بروز این حادثه تاثیر گذار است؟</a:t>
            </a:r>
          </a:p>
          <a:p>
            <a:pPr marL="571500" indent="-457200" algn="just" rtl="1">
              <a:buFont typeface="+mj-lt"/>
              <a:buAutoNum type="arabicPeriod"/>
            </a:pPr>
            <a:r>
              <a:rPr lang="fa-IR" sz="3200" b="1" dirty="0">
                <a:cs typeface="B Nazanin" pitchFamily="2" charset="-78"/>
              </a:rPr>
              <a:t>چه طور </a:t>
            </a:r>
            <a:r>
              <a:rPr lang="fa-IR" sz="2800" dirty="0" smtClean="0">
                <a:cs typeface="B Nazanin" pitchFamily="2" charset="-78"/>
              </a:rPr>
              <a:t>می توان از بروز این حادثه </a:t>
            </a:r>
            <a:r>
              <a:rPr lang="fa-IR" sz="3200" b="1" dirty="0">
                <a:cs typeface="B Nazanin" pitchFamily="2" charset="-78"/>
              </a:rPr>
              <a:t>جلوگیری</a:t>
            </a:r>
            <a:r>
              <a:rPr lang="fa-IR" sz="2800" dirty="0" smtClean="0">
                <a:cs typeface="B Nazanin" pitchFamily="2" charset="-78"/>
              </a:rPr>
              <a:t> کرد؟</a:t>
            </a:r>
          </a:p>
          <a:p>
            <a:pPr marL="571500" indent="-457200" algn="r" rtl="1">
              <a:buFont typeface="+mj-lt"/>
              <a:buAutoNum type="arabicPeriod"/>
            </a:pPr>
            <a:endParaRPr lang="en-US" dirty="0"/>
          </a:p>
        </p:txBody>
      </p:sp>
    </p:spTree>
    <p:extLst>
      <p:ext uri="{BB962C8B-B14F-4D97-AF65-F5344CB8AC3E}">
        <p14:creationId xmlns:p14="http://schemas.microsoft.com/office/powerpoint/2010/main" val="249671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C00000"/>
                </a:solidFill>
                <a:cs typeface="B Nazanin" pitchFamily="2" charset="-78"/>
              </a:rPr>
              <a:t>بر اساس پاسخ ها ما می توانیم علل رفتاری و غیر رفتاری بروز حادثه در دانش آموزان شناسایی کنیم</a:t>
            </a:r>
            <a:r>
              <a:rPr lang="fa-IR" b="1" dirty="0" smtClean="0">
                <a:cs typeface="B Nazanin" pitchFamily="2" charset="-78"/>
              </a:rPr>
              <a:t>.</a:t>
            </a:r>
            <a:endParaRPr lang="en-US" b="1" dirty="0">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1335545"/>
              </p:ext>
            </p:extLst>
          </p:nvPr>
        </p:nvGraphicFramePr>
        <p:xfrm>
          <a:off x="381000" y="1752600"/>
          <a:ext cx="8229600" cy="3833223"/>
        </p:xfrm>
        <a:graphic>
          <a:graphicData uri="http://schemas.openxmlformats.org/drawingml/2006/table">
            <a:tbl>
              <a:tblPr firstRow="1" bandRow="1">
                <a:tableStyleId>{5C22544A-7EE6-4342-B048-85BDC9FD1C3A}</a:tableStyleId>
              </a:tblPr>
              <a:tblGrid>
                <a:gridCol w="4191000"/>
                <a:gridCol w="4038600"/>
              </a:tblGrid>
              <a:tr h="582748">
                <a:tc>
                  <a:txBody>
                    <a:bodyPr/>
                    <a:lstStyle/>
                    <a:p>
                      <a:pPr algn="ctr"/>
                      <a:r>
                        <a:rPr lang="fa-IR" sz="2800" b="1" kern="1200" dirty="0" smtClean="0">
                          <a:solidFill>
                            <a:srgbClr val="7030A0"/>
                          </a:solidFill>
                          <a:latin typeface="+mn-lt"/>
                          <a:ea typeface="+mn-ea"/>
                          <a:cs typeface="B Nazanin" pitchFamily="2" charset="-78"/>
                        </a:rPr>
                        <a:t>علل غیر رفتاری</a:t>
                      </a:r>
                      <a:endParaRPr lang="en-US" sz="2800" b="1" kern="1200" dirty="0">
                        <a:solidFill>
                          <a:srgbClr val="7030A0"/>
                        </a:solidFill>
                        <a:latin typeface="+mn-lt"/>
                        <a:ea typeface="+mn-ea"/>
                        <a:cs typeface="B Nazanin" pitchFamily="2" charset="-78"/>
                      </a:endParaRPr>
                    </a:p>
                  </a:txBody>
                  <a:tcPr/>
                </a:tc>
                <a:tc>
                  <a:txBody>
                    <a:bodyPr/>
                    <a:lstStyle/>
                    <a:p>
                      <a:pPr algn="ctr"/>
                      <a:r>
                        <a:rPr lang="fa-IR" sz="2800" b="1" kern="1200" dirty="0" smtClean="0">
                          <a:solidFill>
                            <a:srgbClr val="0070C0"/>
                          </a:solidFill>
                          <a:latin typeface="+mn-lt"/>
                          <a:ea typeface="+mn-ea"/>
                          <a:cs typeface="B Nazanin" pitchFamily="2" charset="-78"/>
                        </a:rPr>
                        <a:t>علل رفتاری</a:t>
                      </a:r>
                      <a:endParaRPr lang="en-US" sz="2800" b="1" kern="1200" dirty="0">
                        <a:solidFill>
                          <a:srgbClr val="0070C0"/>
                        </a:solidFill>
                        <a:latin typeface="+mn-lt"/>
                        <a:ea typeface="+mn-ea"/>
                        <a:cs typeface="B Nazanin" pitchFamily="2" charset="-78"/>
                      </a:endParaRPr>
                    </a:p>
                  </a:txBody>
                  <a:tcPr/>
                </a:tc>
              </a:tr>
              <a:tr h="582748">
                <a:tc rowSpan="2">
                  <a:txBody>
                    <a:bodyPr/>
                    <a:lstStyle/>
                    <a:p>
                      <a:pPr algn="r"/>
                      <a:r>
                        <a:rPr lang="fa-IR" sz="2400" b="1" dirty="0" smtClean="0">
                          <a:solidFill>
                            <a:srgbClr val="7030A0"/>
                          </a:solidFill>
                          <a:cs typeface="B Nazanin" pitchFamily="2" charset="-78"/>
                        </a:rPr>
                        <a:t>قرارگیری کلاس های </a:t>
                      </a:r>
                      <a:r>
                        <a:rPr lang="fa-IR" sz="2400" b="1" dirty="0" smtClean="0">
                          <a:solidFill>
                            <a:srgbClr val="7030A0"/>
                          </a:solidFill>
                          <a:cs typeface="B Nazanin" pitchFamily="2" charset="-78"/>
                        </a:rPr>
                        <a:t>پایه </a:t>
                      </a:r>
                      <a:r>
                        <a:rPr lang="fa-IR" sz="2400" b="1" dirty="0" smtClean="0">
                          <a:solidFill>
                            <a:srgbClr val="7030A0"/>
                          </a:solidFill>
                          <a:cs typeface="B Nazanin" pitchFamily="2" charset="-78"/>
                        </a:rPr>
                        <a:t>پنجم در طبقه سوم مدرسه</a:t>
                      </a:r>
                      <a:endParaRPr lang="en-US" sz="2400" b="1" dirty="0">
                        <a:solidFill>
                          <a:srgbClr val="7030A0"/>
                        </a:solidFill>
                        <a:cs typeface="B Nazanin" pitchFamily="2" charset="-78"/>
                      </a:endParaRPr>
                    </a:p>
                  </a:txBody>
                  <a:tcPr/>
                </a:tc>
                <a:tc>
                  <a:txBody>
                    <a:bodyPr/>
                    <a:lstStyle/>
                    <a:p>
                      <a:pPr algn="r" rtl="1"/>
                      <a:r>
                        <a:rPr lang="fa-IR" sz="2400" b="1" dirty="0" smtClean="0">
                          <a:solidFill>
                            <a:srgbClr val="0070C0"/>
                          </a:solidFill>
                          <a:cs typeface="B Nazanin" pitchFamily="2" charset="-78"/>
                        </a:rPr>
                        <a:t>هل دادن(به ویژه هل دادن توسط دانش آموزان درشت اندام تر)</a:t>
                      </a:r>
                      <a:endParaRPr lang="en-US" sz="2400" b="1" dirty="0">
                        <a:solidFill>
                          <a:srgbClr val="0070C0"/>
                        </a:solidFill>
                        <a:cs typeface="B Nazanin" pitchFamily="2" charset="-78"/>
                      </a:endParaRPr>
                    </a:p>
                  </a:txBody>
                  <a:tcPr/>
                </a:tc>
              </a:tr>
              <a:tr h="582748">
                <a:tc vMerge="1">
                  <a:txBody>
                    <a:bodyPr/>
                    <a:lstStyle/>
                    <a:p>
                      <a:endParaRPr lang="en-US" dirty="0"/>
                    </a:p>
                  </a:txBody>
                  <a:tcPr/>
                </a:tc>
                <a:tc>
                  <a:txBody>
                    <a:bodyPr/>
                    <a:lstStyle/>
                    <a:p>
                      <a:pPr algn="r"/>
                      <a:r>
                        <a:rPr lang="fa-IR" sz="2400" b="1" dirty="0" smtClean="0">
                          <a:solidFill>
                            <a:srgbClr val="0070C0"/>
                          </a:solidFill>
                          <a:cs typeface="B Nazanin" pitchFamily="2" charset="-78"/>
                        </a:rPr>
                        <a:t>شرط بندی برای زودتر رسیدن به حیاط</a:t>
                      </a:r>
                    </a:p>
                  </a:txBody>
                  <a:tcPr/>
                </a:tc>
              </a:tr>
              <a:tr h="582748">
                <a:tc rowSpan="2">
                  <a:txBody>
                    <a:bodyPr/>
                    <a:lstStyle/>
                    <a:p>
                      <a:pPr algn="r"/>
                      <a:r>
                        <a:rPr lang="fa-IR" sz="2400" b="1" dirty="0" smtClean="0">
                          <a:solidFill>
                            <a:srgbClr val="7030A0"/>
                          </a:solidFill>
                          <a:cs typeface="B Nazanin" pitchFamily="2" charset="-78"/>
                        </a:rPr>
                        <a:t>باریک بودن راهرو ها و ازدحام در آنها</a:t>
                      </a:r>
                      <a:endParaRPr lang="en-US" sz="2400" b="1" dirty="0">
                        <a:solidFill>
                          <a:srgbClr val="7030A0"/>
                        </a:solidFill>
                        <a:cs typeface="B Nazanin" pitchFamily="2" charset="-78"/>
                      </a:endParaRPr>
                    </a:p>
                  </a:txBody>
                  <a:tcPr/>
                </a:tc>
                <a:tc>
                  <a:txBody>
                    <a:bodyPr/>
                    <a:lstStyle/>
                    <a:p>
                      <a:pPr algn="r"/>
                      <a:r>
                        <a:rPr lang="fa-IR" sz="2400" b="1" dirty="0" smtClean="0">
                          <a:solidFill>
                            <a:srgbClr val="0070C0"/>
                          </a:solidFill>
                          <a:cs typeface="B Nazanin" pitchFamily="2" charset="-78"/>
                        </a:rPr>
                        <a:t>زیر پایی گرفتن برای هم</a:t>
                      </a:r>
                      <a:endParaRPr lang="en-US" sz="2400" b="1" dirty="0">
                        <a:solidFill>
                          <a:srgbClr val="0070C0"/>
                        </a:solidFill>
                        <a:cs typeface="B Nazanin" pitchFamily="2" charset="-78"/>
                      </a:endParaRPr>
                    </a:p>
                  </a:txBody>
                  <a:tcPr/>
                </a:tc>
              </a:tr>
              <a:tr h="1021807">
                <a:tc vMerge="1">
                  <a:txBody>
                    <a:bodyPr/>
                    <a:lstStyle/>
                    <a:p>
                      <a:endParaRPr lang="en-US" dirty="0"/>
                    </a:p>
                  </a:txBody>
                  <a:tcPr/>
                </a:tc>
                <a:tc>
                  <a:txBody>
                    <a:bodyPr/>
                    <a:lstStyle/>
                    <a:p>
                      <a:pPr algn="r"/>
                      <a:r>
                        <a:rPr lang="fa-IR" sz="2400" b="1" dirty="0" smtClean="0">
                          <a:solidFill>
                            <a:srgbClr val="0070C0"/>
                          </a:solidFill>
                          <a:cs typeface="B Nazanin" pitchFamily="2" charset="-78"/>
                        </a:rPr>
                        <a:t>باور به اینکه زمین خوردن چندان خطرناک .نیست</a:t>
                      </a:r>
                      <a:endParaRPr lang="en-US" sz="2400" b="1" dirty="0">
                        <a:solidFill>
                          <a:srgbClr val="0070C0"/>
                        </a:solidFill>
                        <a:cs typeface="B Nazanin" pitchFamily="2" charset="-78"/>
                      </a:endParaRPr>
                    </a:p>
                  </a:txBody>
                  <a:tcPr/>
                </a:tc>
              </a:tr>
            </a:tbl>
          </a:graphicData>
        </a:graphic>
      </p:graphicFrame>
    </p:spTree>
    <p:extLst>
      <p:ext uri="{BB962C8B-B14F-4D97-AF65-F5344CB8AC3E}">
        <p14:creationId xmlns:p14="http://schemas.microsoft.com/office/powerpoint/2010/main" val="1256496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34400" cy="4906963"/>
          </a:xfrm>
        </p:spPr>
        <p:style>
          <a:lnRef idx="1">
            <a:schemeClr val="accent2"/>
          </a:lnRef>
          <a:fillRef idx="2">
            <a:schemeClr val="accent2"/>
          </a:fillRef>
          <a:effectRef idx="1">
            <a:schemeClr val="accent2"/>
          </a:effectRef>
          <a:fontRef idx="minor">
            <a:schemeClr val="dk1"/>
          </a:fontRef>
        </p:style>
        <p:txBody>
          <a:bodyPr>
            <a:normAutofit/>
          </a:bodyPr>
          <a:lstStyle/>
          <a:p>
            <a:pPr marL="114300" indent="0" algn="ctr">
              <a:buNone/>
            </a:pPr>
            <a:r>
              <a:rPr lang="fa-IR" sz="4800" dirty="0" smtClean="0">
                <a:cs typeface="B Nazanin" pitchFamily="2" charset="-78"/>
              </a:rPr>
              <a:t>زمانی که از تغییر رفتار حرف می زنیم منظورمان ایجاد یک رفتار درست ، حذف یک رفتار نادرست، اصلاح یک رفتار نادرست و جایگزین کردن یک رفتار به جای رفتار نادرست پیشین است</a:t>
            </a:r>
            <a:r>
              <a:rPr lang="fa-IR" sz="4800" dirty="0" smtClean="0"/>
              <a:t>.</a:t>
            </a:r>
            <a:endParaRPr lang="en-US" sz="4800" dirty="0"/>
          </a:p>
        </p:txBody>
      </p:sp>
    </p:spTree>
    <p:extLst>
      <p:ext uri="{BB962C8B-B14F-4D97-AF65-F5344CB8AC3E}">
        <p14:creationId xmlns:p14="http://schemas.microsoft.com/office/powerpoint/2010/main" val="342572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cs typeface="B Nazanin" pitchFamily="2" charset="-78"/>
              </a:rPr>
              <a:t>طراحی پروژه های تغییر رفتار</a:t>
            </a:r>
            <a:endParaRPr lang="en-US" dirty="0">
              <a:solidFill>
                <a:srgbClr val="C00000"/>
              </a:solidFill>
              <a:cs typeface="B Nazanin" pitchFamily="2" charset="-78"/>
            </a:endParaRPr>
          </a:p>
        </p:txBody>
      </p:sp>
      <p:sp>
        <p:nvSpPr>
          <p:cNvPr id="3" name="Content Placeholder 2"/>
          <p:cNvSpPr>
            <a:spLocks noGrp="1"/>
          </p:cNvSpPr>
          <p:nvPr>
            <p:ph idx="1"/>
          </p:nvPr>
        </p:nvSpPr>
        <p:spPr/>
        <p:txBody>
          <a:bodyPr>
            <a:normAutofit/>
          </a:bodyPr>
          <a:lstStyle/>
          <a:p>
            <a:pPr algn="r" rtl="1"/>
            <a:r>
              <a:rPr lang="fa-IR" u="sng" dirty="0" smtClean="0">
                <a:cs typeface="B Nazanin" pitchFamily="2" charset="-78"/>
              </a:rPr>
              <a:t>گام اول: افزایش آگاهی و ایجاد دغدغه</a:t>
            </a:r>
          </a:p>
          <a:p>
            <a:pPr lvl="1" algn="r" rtl="1"/>
            <a:r>
              <a:rPr lang="fa-IR" sz="2400" dirty="0" smtClean="0">
                <a:cs typeface="B Nazanin" pitchFamily="2" charset="-78"/>
              </a:rPr>
              <a:t>افزایش آگاهی گروه هدف و افرا</a:t>
            </a:r>
            <a:r>
              <a:rPr lang="fa-IR" sz="2400" dirty="0">
                <a:cs typeface="B Nazanin" pitchFamily="2" charset="-78"/>
              </a:rPr>
              <a:t>د</a:t>
            </a:r>
            <a:r>
              <a:rPr lang="fa-IR" sz="2400" dirty="0" smtClean="0">
                <a:cs typeface="B Nazanin" pitchFamily="2" charset="-78"/>
              </a:rPr>
              <a:t>ی که بر رفتار آنها تاثیر گذارند.</a:t>
            </a:r>
          </a:p>
          <a:p>
            <a:pPr lvl="1" algn="r" rtl="1"/>
            <a:r>
              <a:rPr lang="fa-IR" sz="2400" dirty="0" smtClean="0">
                <a:cs typeface="B Nazanin" pitchFamily="2" charset="-78"/>
              </a:rPr>
              <a:t>باید بدانیم سطح آگاهی وحساسیت گروه هدف ما نسبت به موضوع چقدر است.</a:t>
            </a:r>
          </a:p>
          <a:p>
            <a:pPr lvl="1" algn="r" rtl="1"/>
            <a:r>
              <a:rPr lang="fa-IR" sz="2400" dirty="0" smtClean="0">
                <a:cs typeface="B Nazanin" pitchFamily="2" charset="-78"/>
              </a:rPr>
              <a:t>سنجش آگاهی می تواند با شیوه پیش آزمون و پس آزمون انجام شود. نوشتن انشا یا روزنامه دیواری از موضوع مورد نظر</a:t>
            </a:r>
          </a:p>
          <a:p>
            <a:pPr marL="1028700" lvl="2" indent="-342900" algn="r" rtl="1">
              <a:buFont typeface="+mj-lt"/>
              <a:buAutoNum type="arabicPeriod"/>
            </a:pPr>
            <a:r>
              <a:rPr lang="fa-IR" sz="2400" dirty="0" smtClean="0">
                <a:cs typeface="B Nazanin" pitchFamily="2" charset="-78"/>
              </a:rPr>
              <a:t>گرد آوری اطلاعات و داشته ها( شامل آمار، نمونه ها و سناریو های مرگ و تجارب واقعی، مواد و ابزار ها، موانع و مزایا و راه حل ها)</a:t>
            </a:r>
          </a:p>
          <a:p>
            <a:pPr lvl="3" algn="r" rtl="1">
              <a:buFont typeface="Courier New" pitchFamily="49" charset="0"/>
              <a:buChar char="o"/>
            </a:pPr>
            <a:r>
              <a:rPr lang="fa-IR" sz="2400" dirty="0" smtClean="0">
                <a:cs typeface="B Nazanin" pitchFamily="2" charset="-78"/>
              </a:rPr>
              <a:t>منابع اطلاعات معتبر باشد</a:t>
            </a:r>
          </a:p>
          <a:p>
            <a:pPr lvl="3" algn="r" rtl="1">
              <a:buFont typeface="Courier New" pitchFamily="49" charset="0"/>
              <a:buChar char="o"/>
            </a:pPr>
            <a:r>
              <a:rPr lang="fa-IR" sz="2400" dirty="0" smtClean="0">
                <a:cs typeface="B Nazanin" pitchFamily="2" charset="-78"/>
              </a:rPr>
              <a:t>اطلاعات تکراری نباشد.</a:t>
            </a:r>
          </a:p>
        </p:txBody>
      </p:sp>
    </p:spTree>
    <p:extLst>
      <p:ext uri="{BB962C8B-B14F-4D97-AF65-F5344CB8AC3E}">
        <p14:creationId xmlns:p14="http://schemas.microsoft.com/office/powerpoint/2010/main" val="227016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dirty="0" smtClean="0">
                <a:solidFill>
                  <a:srgbClr val="C00000"/>
                </a:solidFill>
                <a:cs typeface="B Nazanin" pitchFamily="2" charset="-78"/>
              </a:rPr>
              <a:t>ادامه</a:t>
            </a:r>
            <a:endParaRPr lang="en-US" sz="4400" dirty="0">
              <a:solidFill>
                <a:srgbClr val="C00000"/>
              </a:solidFill>
              <a:cs typeface="B Nazanin" pitchFamily="2" charset="-78"/>
            </a:endParaRPr>
          </a:p>
        </p:txBody>
      </p:sp>
      <p:sp>
        <p:nvSpPr>
          <p:cNvPr id="3" name="Content Placeholder 2"/>
          <p:cNvSpPr>
            <a:spLocks noGrp="1"/>
          </p:cNvSpPr>
          <p:nvPr>
            <p:ph idx="1"/>
          </p:nvPr>
        </p:nvSpPr>
        <p:spPr/>
        <p:txBody>
          <a:bodyPr>
            <a:noAutofit/>
          </a:bodyPr>
          <a:lstStyle/>
          <a:p>
            <a:pPr marL="1028700" lvl="2" indent="-342900" algn="r" rtl="1">
              <a:buFont typeface="+mj-lt"/>
              <a:buAutoNum type="arabicPeriod" startAt="2"/>
            </a:pPr>
            <a:r>
              <a:rPr lang="fa-IR" sz="2400" dirty="0">
                <a:cs typeface="B Nazanin" pitchFamily="2" charset="-78"/>
              </a:rPr>
              <a:t> انتقال اطلاعات به گروه هدف تغییر رفتار</a:t>
            </a:r>
          </a:p>
          <a:p>
            <a:pPr lvl="3" algn="r" rtl="1">
              <a:buFont typeface="Wingdings" pitchFamily="2" charset="2"/>
              <a:buChar char="Ø"/>
            </a:pPr>
            <a:r>
              <a:rPr lang="fa-IR" sz="2400" dirty="0">
                <a:cs typeface="B Nazanin" pitchFamily="2" charset="-78"/>
              </a:rPr>
              <a:t>کتابچه،ویدئو</a:t>
            </a:r>
          </a:p>
          <a:p>
            <a:pPr lvl="3" algn="r" rtl="1">
              <a:buFont typeface="Wingdings" pitchFamily="2" charset="2"/>
              <a:buChar char="Ø"/>
            </a:pPr>
            <a:r>
              <a:rPr lang="fa-IR" sz="2400" dirty="0">
                <a:cs typeface="B Nazanin" pitchFamily="2" charset="-78"/>
              </a:rPr>
              <a:t>انتخاب شیوه انتقال </a:t>
            </a:r>
            <a:r>
              <a:rPr lang="fa-IR" sz="2400" dirty="0" smtClean="0">
                <a:cs typeface="B Nazanin" pitchFamily="2" charset="-78"/>
              </a:rPr>
              <a:t>اطلاعات به </a:t>
            </a:r>
            <a:r>
              <a:rPr lang="fa-IR" sz="2400" dirty="0">
                <a:cs typeface="B Nazanin" pitchFamily="2" charset="-78"/>
              </a:rPr>
              <a:t>چند موضوع وابسته است.</a:t>
            </a:r>
          </a:p>
          <a:p>
            <a:pPr marL="1851660" lvl="5" indent="-342900" algn="r" rtl="1">
              <a:buFont typeface="+mj-lt"/>
              <a:buAutoNum type="arabicPeriod"/>
            </a:pPr>
            <a:r>
              <a:rPr lang="fa-IR" sz="2400" dirty="0">
                <a:cs typeface="B Nazanin" pitchFamily="2" charset="-78"/>
              </a:rPr>
              <a:t>چه نوع داده هایی دریافت کردیم.</a:t>
            </a:r>
          </a:p>
          <a:p>
            <a:pPr marL="1851660" lvl="5" indent="-342900" algn="r" rtl="1">
              <a:buFont typeface="+mj-lt"/>
              <a:buAutoNum type="arabicPeriod"/>
            </a:pPr>
            <a:r>
              <a:rPr lang="fa-IR" sz="2400" dirty="0">
                <a:cs typeface="B Nazanin" pitchFamily="2" charset="-78"/>
              </a:rPr>
              <a:t>چه منابعی در اختیار داریم.</a:t>
            </a:r>
          </a:p>
          <a:p>
            <a:pPr marL="1851660" lvl="5" indent="-342900" algn="r" rtl="1">
              <a:buFont typeface="+mj-lt"/>
              <a:buAutoNum type="arabicPeriod"/>
            </a:pPr>
            <a:r>
              <a:rPr lang="fa-IR" sz="2400" dirty="0">
                <a:cs typeface="B Nazanin" pitchFamily="2" charset="-78"/>
              </a:rPr>
              <a:t>چه روش هایی برای گروه هدفمان جذابیت بیشتری دارد</a:t>
            </a:r>
            <a:r>
              <a:rPr lang="fa-IR" sz="2400" dirty="0" smtClean="0">
                <a:cs typeface="B Nazanin" pitchFamily="2" charset="-78"/>
              </a:rPr>
              <a:t>.</a:t>
            </a:r>
          </a:p>
          <a:p>
            <a:pPr marL="457200" lvl="2" indent="-342900" algn="r" rtl="1">
              <a:buClr>
                <a:schemeClr val="accent1"/>
              </a:buClr>
              <a:buFont typeface="+mj-lt"/>
              <a:buAutoNum type="arabicPeriod" startAt="3"/>
            </a:pPr>
            <a:r>
              <a:rPr lang="fa-IR" sz="2400" dirty="0" smtClean="0">
                <a:cs typeface="B Nazanin" pitchFamily="2" charset="-78"/>
              </a:rPr>
              <a:t>ارتقا </a:t>
            </a:r>
            <a:r>
              <a:rPr lang="fa-IR" sz="2400" dirty="0">
                <a:cs typeface="B Nazanin" pitchFamily="2" charset="-78"/>
              </a:rPr>
              <a:t>هنجار اجتماعی تقویت کننده ی تغییر </a:t>
            </a:r>
            <a:r>
              <a:rPr lang="fa-IR" sz="2400" dirty="0" smtClean="0">
                <a:cs typeface="B Nazanin" pitchFamily="2" charset="-78"/>
              </a:rPr>
              <a:t>رفتار</a:t>
            </a:r>
          </a:p>
          <a:p>
            <a:pPr marL="1097280" lvl="4" indent="-342900" algn="r" rtl="1">
              <a:buClr>
                <a:schemeClr val="accent1"/>
              </a:buClr>
            </a:pPr>
            <a:r>
              <a:rPr lang="fa-IR" sz="2200" dirty="0" smtClean="0">
                <a:cs typeface="B Nazanin" pitchFamily="2" charset="-78"/>
              </a:rPr>
              <a:t>گروه های مرجع را باید شناسایی کنیم و باید ببینیم چطور می توانیم آنها را تشویق کنیم که از این تغییر رفتار حمایت کرده و آن را تقویت کنیم.</a:t>
            </a:r>
            <a:endParaRPr lang="en-US" sz="2200" dirty="0">
              <a:cs typeface="B Nazanin" pitchFamily="2" charset="-78"/>
            </a:endParaRPr>
          </a:p>
          <a:p>
            <a:pPr algn="r" rtl="1"/>
            <a:endParaRPr lang="en-US" dirty="0">
              <a:cs typeface="B Nazanin" pitchFamily="2" charset="-78"/>
            </a:endParaRPr>
          </a:p>
        </p:txBody>
      </p:sp>
    </p:spTree>
    <p:extLst>
      <p:ext uri="{BB962C8B-B14F-4D97-AF65-F5344CB8AC3E}">
        <p14:creationId xmlns:p14="http://schemas.microsoft.com/office/powerpoint/2010/main" val="181891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40386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114300" indent="0" algn="just" rtl="1">
              <a:buNone/>
            </a:pPr>
            <a:endParaRPr lang="fa-IR" sz="2800" dirty="0">
              <a:cs typeface="B Nazanin" pitchFamily="2" charset="-78"/>
            </a:endParaRPr>
          </a:p>
          <a:p>
            <a:pPr algn="just" rtl="1"/>
            <a:endParaRPr lang="fa-IR" sz="2800" dirty="0" smtClean="0">
              <a:cs typeface="B Nazanin" pitchFamily="2" charset="-78"/>
            </a:endParaRPr>
          </a:p>
          <a:p>
            <a:pPr algn="just" rtl="1"/>
            <a:r>
              <a:rPr lang="fa-IR" sz="2800" dirty="0" smtClean="0">
                <a:cs typeface="B Nazanin" pitchFamily="2" charset="-78"/>
              </a:rPr>
              <a:t>هنجار های اجتماعی الگو های استاندارد شده رفتار و کردار هستند و به مردم یک جامعه می گویند در هر شرایطی چه رفتاری را باید داشته باشند. هنجار ممکن است مدون یا نانوشته باشند. ولی معمولاً همه از آن خبر دارند.در واقع بر اساس هنجار های اجتماعی است که مردم تصمیم می گیرند چه رفتارهایی را انجام بدهند و از چه رفتار هایی دوری کنند. این هنجارها لزوماً دائمی نیستند و ممکن است بر اساس تغییراتی در ارزش های جامعه، تغییر پیدا کنند.</a:t>
            </a:r>
            <a:endParaRPr lang="en-US" sz="2800" dirty="0">
              <a:cs typeface="B Nazanin" pitchFamily="2" charset="-78"/>
            </a:endParaRPr>
          </a:p>
        </p:txBody>
      </p:sp>
    </p:spTree>
    <p:extLst>
      <p:ext uri="{BB962C8B-B14F-4D97-AF65-F5344CB8AC3E}">
        <p14:creationId xmlns:p14="http://schemas.microsoft.com/office/powerpoint/2010/main" val="3968130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solidFill>
                  <a:srgbClr val="C00000"/>
                </a:solidFill>
                <a:cs typeface="B Nazanin" pitchFamily="2" charset="-78"/>
              </a:rPr>
              <a:t>گام دوم</a:t>
            </a:r>
            <a:r>
              <a:rPr lang="fa-IR" dirty="0" smtClean="0">
                <a:solidFill>
                  <a:srgbClr val="C00000"/>
                </a:solidFill>
                <a:cs typeface="B Nazanin" pitchFamily="2" charset="-78"/>
              </a:rPr>
              <a:t>: برانگیخته شدن برای تمرین رفتار جدید</a:t>
            </a:r>
            <a:endParaRPr lang="en-US" dirty="0">
              <a:solidFill>
                <a:srgbClr val="C00000"/>
              </a:solidFill>
              <a:cs typeface="B Nazanin" pitchFamily="2" charset="-78"/>
            </a:endParaRPr>
          </a:p>
        </p:txBody>
      </p:sp>
      <p:sp>
        <p:nvSpPr>
          <p:cNvPr id="3" name="Content Placeholder 2"/>
          <p:cNvSpPr>
            <a:spLocks noGrp="1"/>
          </p:cNvSpPr>
          <p:nvPr>
            <p:ph idx="1"/>
          </p:nvPr>
        </p:nvSpPr>
        <p:spPr>
          <a:xfrm>
            <a:off x="457200" y="1752600"/>
            <a:ext cx="8229600" cy="4572000"/>
          </a:xfrm>
        </p:spPr>
        <p:txBody>
          <a:bodyPr/>
          <a:lstStyle/>
          <a:p>
            <a:pPr algn="r" rtl="1"/>
            <a:r>
              <a:rPr lang="fa-IR" dirty="0" smtClean="0">
                <a:cs typeface="B Nazanin" pitchFamily="2" charset="-78"/>
              </a:rPr>
              <a:t>دو اقدام باید انجام شود.</a:t>
            </a:r>
          </a:p>
          <a:p>
            <a:pPr marL="1028700" lvl="2" indent="-342900" algn="r" rtl="1">
              <a:buFont typeface="+mj-lt"/>
              <a:buAutoNum type="arabicPeriod"/>
            </a:pPr>
            <a:r>
              <a:rPr lang="fa-IR" sz="2400" dirty="0" smtClean="0">
                <a:cs typeface="B Nazanin" pitchFamily="2" charset="-78"/>
              </a:rPr>
              <a:t>ساختن پیام های ارتباطی تاثیر گذار(کی، کجا، چطور)</a:t>
            </a:r>
          </a:p>
          <a:p>
            <a:pPr marL="1668780" lvl="4" indent="-342900" algn="r" rtl="1">
              <a:buFont typeface="+mj-lt"/>
              <a:buAutoNum type="arabicPeriod"/>
            </a:pPr>
            <a:r>
              <a:rPr lang="fa-IR" sz="2400" dirty="0" smtClean="0">
                <a:cs typeface="B Nazanin" pitchFamily="2" charset="-78"/>
              </a:rPr>
              <a:t>پیام های مثبت</a:t>
            </a:r>
          </a:p>
          <a:p>
            <a:pPr marL="1668780" lvl="4" indent="-342900" algn="r" rtl="1">
              <a:buFont typeface="+mj-lt"/>
              <a:buAutoNum type="arabicPeriod"/>
            </a:pPr>
            <a:r>
              <a:rPr lang="fa-IR" sz="2400" dirty="0">
                <a:cs typeface="B Nazanin" pitchFamily="2" charset="-78"/>
              </a:rPr>
              <a:t>پیام </a:t>
            </a:r>
            <a:r>
              <a:rPr lang="fa-IR" sz="2400" dirty="0" smtClean="0">
                <a:cs typeface="B Nazanin" pitchFamily="2" charset="-78"/>
              </a:rPr>
              <a:t>های منفی</a:t>
            </a:r>
          </a:p>
          <a:p>
            <a:pPr marL="1668780" lvl="4" indent="-342900" algn="r" rtl="1">
              <a:buFont typeface="+mj-lt"/>
              <a:buAutoNum type="arabicPeriod"/>
            </a:pPr>
            <a:r>
              <a:rPr lang="fa-IR" sz="2400" dirty="0">
                <a:cs typeface="B Nazanin" pitchFamily="2" charset="-78"/>
              </a:rPr>
              <a:t>پیام </a:t>
            </a:r>
            <a:r>
              <a:rPr lang="fa-IR" sz="2400" dirty="0" smtClean="0">
                <a:cs typeface="B Nazanin" pitchFamily="2" charset="-78"/>
              </a:rPr>
              <a:t>های خنثی</a:t>
            </a:r>
          </a:p>
          <a:p>
            <a:pPr marL="1325880" lvl="4" indent="0" algn="r" rtl="1">
              <a:buNone/>
            </a:pPr>
            <a:endParaRPr lang="fa-IR" dirty="0" smtClean="0"/>
          </a:p>
          <a:p>
            <a:pPr marL="1325880" lvl="4" indent="0" algn="r" rtl="1">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1391529"/>
              </p:ext>
            </p:extLst>
          </p:nvPr>
        </p:nvGraphicFramePr>
        <p:xfrm>
          <a:off x="1295399" y="3962399"/>
          <a:ext cx="6781801" cy="2286001"/>
        </p:xfrm>
        <a:graphic>
          <a:graphicData uri="http://schemas.openxmlformats.org/drawingml/2006/table">
            <a:tbl>
              <a:tblPr firstRow="1" bandRow="1">
                <a:tableStyleId>{5C22544A-7EE6-4342-B048-85BDC9FD1C3A}</a:tableStyleId>
              </a:tblPr>
              <a:tblGrid>
                <a:gridCol w="2288858"/>
                <a:gridCol w="2458403"/>
                <a:gridCol w="2034540"/>
              </a:tblGrid>
              <a:tr h="596348">
                <a:tc gridSpan="3">
                  <a:txBody>
                    <a:bodyPr/>
                    <a:lstStyle/>
                    <a:p>
                      <a:pPr algn="ctr"/>
                      <a:r>
                        <a:rPr lang="fa-IR" sz="2000" dirty="0" smtClean="0">
                          <a:cs typeface="B Nazanin" pitchFamily="2" charset="-78"/>
                        </a:rPr>
                        <a:t>پیام های ارتباطی با هدف تشویق به ترک سیگار</a:t>
                      </a:r>
                      <a:endParaRPr lang="en-US" sz="2000" dirty="0">
                        <a:cs typeface="B Nazanin" pitchFamily="2" charset="-78"/>
                      </a:endParaRPr>
                    </a:p>
                  </a:txBody>
                  <a:tcPr/>
                </a:tc>
                <a:tc hMerge="1">
                  <a:txBody>
                    <a:bodyPr/>
                    <a:lstStyle/>
                    <a:p>
                      <a:endParaRPr lang="en-US" dirty="0"/>
                    </a:p>
                  </a:txBody>
                  <a:tcPr/>
                </a:tc>
                <a:tc hMerge="1">
                  <a:txBody>
                    <a:bodyPr/>
                    <a:lstStyle/>
                    <a:p>
                      <a:endParaRPr lang="en-US" dirty="0"/>
                    </a:p>
                  </a:txBody>
                  <a:tcPr/>
                </a:tc>
              </a:tr>
              <a:tr h="496957">
                <a:tc>
                  <a:txBody>
                    <a:bodyPr/>
                    <a:lstStyle/>
                    <a:p>
                      <a:pPr algn="ctr"/>
                      <a:r>
                        <a:rPr lang="fa-IR" dirty="0" smtClean="0">
                          <a:cs typeface="B Nazanin" pitchFamily="2" charset="-78"/>
                        </a:rPr>
                        <a:t>منفی</a:t>
                      </a:r>
                      <a:endParaRPr lang="en-US" dirty="0">
                        <a:cs typeface="B Nazanin" pitchFamily="2" charset="-78"/>
                      </a:endParaRPr>
                    </a:p>
                  </a:txBody>
                  <a:tcPr/>
                </a:tc>
                <a:tc>
                  <a:txBody>
                    <a:bodyPr/>
                    <a:lstStyle/>
                    <a:p>
                      <a:pPr algn="ctr"/>
                      <a:r>
                        <a:rPr lang="fa-IR" dirty="0" smtClean="0">
                          <a:cs typeface="B Nazanin" pitchFamily="2" charset="-78"/>
                        </a:rPr>
                        <a:t>خنثی</a:t>
                      </a:r>
                      <a:endParaRPr lang="en-US" dirty="0">
                        <a:cs typeface="B Nazanin" pitchFamily="2" charset="-78"/>
                      </a:endParaRPr>
                    </a:p>
                  </a:txBody>
                  <a:tcPr/>
                </a:tc>
                <a:tc>
                  <a:txBody>
                    <a:bodyPr/>
                    <a:lstStyle/>
                    <a:p>
                      <a:pPr algn="ctr"/>
                      <a:r>
                        <a:rPr lang="fa-IR" b="1" dirty="0" smtClean="0">
                          <a:cs typeface="B Nazanin" pitchFamily="2" charset="-78"/>
                        </a:rPr>
                        <a:t>مثبت</a:t>
                      </a:r>
                      <a:endParaRPr lang="en-US" b="1" dirty="0">
                        <a:cs typeface="B Nazanin" pitchFamily="2" charset="-78"/>
                      </a:endParaRPr>
                    </a:p>
                  </a:txBody>
                  <a:tcPr/>
                </a:tc>
              </a:tr>
              <a:tr h="1192696">
                <a:tc>
                  <a:txBody>
                    <a:bodyPr/>
                    <a:lstStyle/>
                    <a:p>
                      <a:pPr algn="just" rtl="1"/>
                      <a:r>
                        <a:rPr lang="fa-IR" dirty="0" smtClean="0">
                          <a:cs typeface="B Nazanin" pitchFamily="2" charset="-78"/>
                        </a:rPr>
                        <a:t>سیگار عامل اصلی</a:t>
                      </a:r>
                      <a:r>
                        <a:rPr lang="fa-IR" baseline="0" dirty="0" smtClean="0">
                          <a:cs typeface="B Nazanin" pitchFamily="2" charset="-78"/>
                        </a:rPr>
                        <a:t> سرطان است.</a:t>
                      </a:r>
                      <a:endParaRPr lang="en-US" dirty="0">
                        <a:cs typeface="B Nazanin" pitchFamily="2" charset="-78"/>
                      </a:endParaRPr>
                    </a:p>
                  </a:txBody>
                  <a:tcPr/>
                </a:tc>
                <a:tc>
                  <a:txBody>
                    <a:bodyPr/>
                    <a:lstStyle/>
                    <a:p>
                      <a:pPr algn="just" rtl="1"/>
                      <a:r>
                        <a:rPr lang="fa-IR" dirty="0" smtClean="0">
                          <a:cs typeface="B Nazanin" pitchFamily="2" charset="-78"/>
                        </a:rPr>
                        <a:t>روزانه بیش از 15 میلیارد نخ سیگار در سراسر جهان مصرف می شود.</a:t>
                      </a:r>
                      <a:endParaRPr lang="en-US" dirty="0">
                        <a:cs typeface="B Nazanin" pitchFamily="2" charset="-78"/>
                      </a:endParaRPr>
                    </a:p>
                  </a:txBody>
                  <a:tcPr/>
                </a:tc>
                <a:tc>
                  <a:txBody>
                    <a:bodyPr/>
                    <a:lstStyle/>
                    <a:p>
                      <a:pPr algn="just" rtl="1"/>
                      <a:r>
                        <a:rPr lang="fa-IR" dirty="0" smtClean="0">
                          <a:cs typeface="B Nazanin" pitchFamily="2" charset="-78"/>
                        </a:rPr>
                        <a:t>ترک</a:t>
                      </a:r>
                      <a:r>
                        <a:rPr lang="fa-IR" baseline="0" dirty="0" smtClean="0">
                          <a:cs typeface="B Nazanin" pitchFamily="2" charset="-78"/>
                        </a:rPr>
                        <a:t> </a:t>
                      </a:r>
                      <a:r>
                        <a:rPr lang="fa-IR" dirty="0" smtClean="0">
                          <a:cs typeface="B Nazanin" pitchFamily="2" charset="-78"/>
                        </a:rPr>
                        <a:t>سیگار</a:t>
                      </a:r>
                      <a:r>
                        <a:rPr lang="fa-IR" dirty="0" smtClean="0">
                          <a:cs typeface="B Nazanin" pitchFamily="2" charset="-78"/>
                        </a:rPr>
                        <a:t>، موجب افزایش طول عمر می شود.</a:t>
                      </a:r>
                      <a:endParaRPr lang="en-US" dirty="0">
                        <a:cs typeface="B Nazanin" pitchFamily="2" charset="-78"/>
                      </a:endParaRPr>
                    </a:p>
                  </a:txBody>
                  <a:tcPr/>
                </a:tc>
              </a:tr>
            </a:tbl>
          </a:graphicData>
        </a:graphic>
      </p:graphicFrame>
      <p:pic>
        <p:nvPicPr>
          <p:cNvPr id="1026" name="Picture 2" descr="C:\Users\vahedi\Desktop\سوانح و حوادث\message-negative-positive-icon-bubble-talk-balloon-emoji-dialog-flat-1862673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2438400" cy="198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82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534399" cy="62484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822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C00000"/>
                </a:solidFill>
                <a:cs typeface="B Nazanin" pitchFamily="2" charset="-78"/>
              </a:rPr>
              <a:t>چه چیز هایی یک پیام را ترغیب کننده می سازد</a:t>
            </a:r>
            <a:r>
              <a:rPr lang="fa-IR" dirty="0" smtClean="0">
                <a:solidFill>
                  <a:srgbClr val="C00000"/>
                </a:solidFill>
              </a:rPr>
              <a:t>؟</a:t>
            </a:r>
            <a:endParaRPr lang="en-US" dirty="0">
              <a:solidFill>
                <a:srgbClr val="C00000"/>
              </a:solidFill>
            </a:endParaRPr>
          </a:p>
        </p:txBody>
      </p:sp>
      <p:sp>
        <p:nvSpPr>
          <p:cNvPr id="3" name="Content Placeholder 2"/>
          <p:cNvSpPr>
            <a:spLocks noGrp="1"/>
          </p:cNvSpPr>
          <p:nvPr>
            <p:ph idx="1"/>
          </p:nvPr>
        </p:nvSpPr>
        <p:spPr/>
        <p:txBody>
          <a:bodyPr>
            <a:normAutofit/>
          </a:bodyPr>
          <a:lstStyle/>
          <a:p>
            <a:pPr algn="r" rtl="1"/>
            <a:r>
              <a:rPr lang="fa-IR" sz="2800" dirty="0" smtClean="0">
                <a:cs typeface="B Nazanin" pitchFamily="2" charset="-78"/>
              </a:rPr>
              <a:t>بیان دلیل و چرایی در پیام</a:t>
            </a:r>
          </a:p>
          <a:p>
            <a:pPr algn="r" rtl="1"/>
            <a:r>
              <a:rPr lang="fa-IR" sz="2800" dirty="0" smtClean="0">
                <a:cs typeface="B Nazanin" pitchFamily="2" charset="-78"/>
              </a:rPr>
              <a:t>ایجاد همدلی با مخاطب</a:t>
            </a:r>
          </a:p>
          <a:p>
            <a:pPr algn="r" rtl="1"/>
            <a:r>
              <a:rPr lang="fa-IR" sz="2800" dirty="0" smtClean="0">
                <a:cs typeface="B Nazanin" pitchFamily="2" charset="-78"/>
              </a:rPr>
              <a:t>جاذبه عاطفی در برابر جاذبه منطقی</a:t>
            </a:r>
          </a:p>
          <a:p>
            <a:pPr algn="r" rtl="1"/>
            <a:r>
              <a:rPr lang="fa-IR" sz="2800" dirty="0" smtClean="0">
                <a:cs typeface="B Nazanin" pitchFamily="2" charset="-78"/>
              </a:rPr>
              <a:t>جاذبه مثبت در برابر جاذبه منفی</a:t>
            </a:r>
          </a:p>
          <a:p>
            <a:pPr algn="r" rtl="1"/>
            <a:r>
              <a:rPr lang="fa-IR" sz="2800" dirty="0" smtClean="0">
                <a:cs typeface="B Nazanin" pitchFamily="2" charset="-78"/>
              </a:rPr>
              <a:t>جاذبه جمعی در برابر جاذبه شخصی</a:t>
            </a:r>
          </a:p>
          <a:p>
            <a:pPr algn="r" rtl="1"/>
            <a:r>
              <a:rPr lang="fa-IR" sz="2800" dirty="0" smtClean="0">
                <a:cs typeface="B Nazanin" pitchFamily="2" charset="-78"/>
              </a:rPr>
              <a:t>پیام با نتیجه گیری مشخص در برابر پیام با نتیجه گیری باز</a:t>
            </a:r>
            <a:endParaRPr lang="en-US" sz="2800" dirty="0">
              <a:cs typeface="B Nazanin" pitchFamily="2" charset="-78"/>
            </a:endParaRPr>
          </a:p>
        </p:txBody>
      </p:sp>
    </p:spTree>
    <p:extLst>
      <p:ext uri="{BB962C8B-B14F-4D97-AF65-F5344CB8AC3E}">
        <p14:creationId xmlns:p14="http://schemas.microsoft.com/office/powerpoint/2010/main" val="320631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39140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899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3200" dirty="0" smtClean="0">
                <a:solidFill>
                  <a:srgbClr val="C00000"/>
                </a:solidFill>
                <a:cs typeface="B Nazanin" pitchFamily="2" charset="-78"/>
              </a:rPr>
              <a:t>برای تکرار کوتاه مدت و تثبیت بلند مدت رفتار لازم است اقدامات زیر را انجام دهیم.</a:t>
            </a:r>
            <a:endParaRPr lang="en-US" sz="3200" dirty="0">
              <a:solidFill>
                <a:srgbClr val="C00000"/>
              </a:solidFill>
              <a:cs typeface="B Nazanin" pitchFamily="2" charset="-78"/>
            </a:endParaRPr>
          </a:p>
        </p:txBody>
      </p:sp>
      <p:sp>
        <p:nvSpPr>
          <p:cNvPr id="3" name="Content Placeholder 2"/>
          <p:cNvSpPr>
            <a:spLocks noGrp="1"/>
          </p:cNvSpPr>
          <p:nvPr>
            <p:ph idx="1"/>
          </p:nvPr>
        </p:nvSpPr>
        <p:spPr>
          <a:xfrm>
            <a:off x="304800" y="1752600"/>
            <a:ext cx="8534400" cy="4373563"/>
          </a:xfrm>
        </p:spPr>
        <p:txBody>
          <a:bodyPr/>
          <a:lstStyle/>
          <a:p>
            <a:pPr marL="571500" indent="-457200" algn="r" rtl="1">
              <a:buFont typeface="+mj-lt"/>
              <a:buAutoNum type="arabicPeriod"/>
            </a:pPr>
            <a:r>
              <a:rPr lang="fa-IR" dirty="0" smtClean="0">
                <a:cs typeface="B Nazanin" pitchFamily="2" charset="-78"/>
              </a:rPr>
              <a:t>تکرار رفتار در کوتاه مدت(شامل کاهش موانع، ایجاد مهارت، اطمینان دادن بابت امکان تثبیت رفتار جدید)</a:t>
            </a:r>
          </a:p>
          <a:p>
            <a:pPr lvl="3" algn="r" rtl="1"/>
            <a:r>
              <a:rPr lang="fa-IR" sz="2400" dirty="0">
                <a:cs typeface="B Nazanin" pitchFamily="2" charset="-78"/>
              </a:rPr>
              <a:t>دسته دیگری از پیام ها هستند که به آنها دعوت به اقدام گفته می شود</a:t>
            </a:r>
            <a:r>
              <a:rPr lang="fa-IR" sz="2400" dirty="0" smtClean="0">
                <a:cs typeface="B Nazanin" pitchFamily="2" charset="-78"/>
              </a:rPr>
              <a:t>. مانند </a:t>
            </a:r>
            <a:r>
              <a:rPr lang="fa-IR" sz="2400" dirty="0">
                <a:cs typeface="B Nazanin" pitchFamily="2" charset="-78"/>
              </a:rPr>
              <a:t>کمپین ها(روز های سه شنبه بدون خودرو با دستبند زرد)</a:t>
            </a:r>
            <a:endParaRPr lang="en-US" sz="2400" dirty="0">
              <a:cs typeface="B Nazanin" pitchFamily="2" charset="-78"/>
            </a:endParaRPr>
          </a:p>
          <a:p>
            <a:pPr lvl="3" algn="r" rtl="1"/>
            <a:endParaRPr lang="fa-IR" dirty="0" smtClean="0">
              <a:cs typeface="B Nazanin" pitchFamily="2" charset="-78"/>
            </a:endParaRPr>
          </a:p>
          <a:p>
            <a:pPr marL="571500" indent="-457200" algn="r" rtl="1">
              <a:buFont typeface="+mj-lt"/>
              <a:buAutoNum type="arabicPeriod"/>
            </a:pPr>
            <a:r>
              <a:rPr lang="fa-IR" dirty="0" smtClean="0">
                <a:cs typeface="B Nazanin" pitchFamily="2" charset="-78"/>
              </a:rPr>
              <a:t>تداوم رفتار در بلند مدت(شامل تقدیرو بزرگداشت تجارب موفق، پیگیری و یاد آوری جدید)</a:t>
            </a:r>
          </a:p>
          <a:p>
            <a:pPr lvl="3" algn="r" rtl="1"/>
            <a:r>
              <a:rPr lang="fa-IR" sz="2400" dirty="0" smtClean="0">
                <a:cs typeface="B Nazanin" pitchFamily="2" charset="-78"/>
              </a:rPr>
              <a:t>تشویق برای تداوم رفتار جدید (جمعیت معتادان گمنام)</a:t>
            </a:r>
            <a:endParaRPr lang="fa-IR" sz="2400" dirty="0">
              <a:cs typeface="B Nazanin" pitchFamily="2" charset="-78"/>
            </a:endParaRPr>
          </a:p>
        </p:txBody>
      </p:sp>
    </p:spTree>
    <p:extLst>
      <p:ext uri="{BB962C8B-B14F-4D97-AF65-F5344CB8AC3E}">
        <p14:creationId xmlns:p14="http://schemas.microsoft.com/office/powerpoint/2010/main" val="3792247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8458200" cy="62484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9843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solidFill>
                  <a:srgbClr val="C00000"/>
                </a:solidFill>
                <a:cs typeface="B Nazanin" pitchFamily="2" charset="-78"/>
              </a:rPr>
              <a:t>گام</a:t>
            </a:r>
            <a:r>
              <a:rPr lang="fa-IR" dirty="0" smtClean="0">
                <a:solidFill>
                  <a:srgbClr val="C00000"/>
                </a:solidFill>
                <a:cs typeface="B Nazanin" pitchFamily="2" charset="-78"/>
              </a:rPr>
              <a:t> سوم: تکرار کوتاه مدت و تثبیت بلند مدت رفتار</a:t>
            </a:r>
            <a:endParaRPr lang="en-US" dirty="0">
              <a:solidFill>
                <a:srgbClr val="C00000"/>
              </a:solidFill>
              <a:cs typeface="B Nazanin" pitchFamily="2" charset="-78"/>
            </a:endParaRPr>
          </a:p>
        </p:txBody>
      </p:sp>
      <p:sp>
        <p:nvSpPr>
          <p:cNvPr id="3" name="Content Placeholder 2"/>
          <p:cNvSpPr>
            <a:spLocks noGrp="1"/>
          </p:cNvSpPr>
          <p:nvPr>
            <p:ph idx="1"/>
          </p:nvPr>
        </p:nvSpPr>
        <p:spPr>
          <a:xfrm>
            <a:off x="304800" y="1752600"/>
            <a:ext cx="8534400" cy="4373563"/>
          </a:xfrm>
        </p:spPr>
        <p:txBody>
          <a:bodyPr/>
          <a:lstStyle/>
          <a:p>
            <a:pPr algn="r" rtl="1"/>
            <a:r>
              <a:rPr lang="fa-IR" dirty="0" smtClean="0">
                <a:cs typeface="B Nazanin" pitchFamily="2" charset="-78"/>
              </a:rPr>
              <a:t>زمانی که از تغییر رفتار حرف می زنیم در حقیقت منظورمان تبدیل شدن آن به بخشی از زندگی مان در بلند مدت است</a:t>
            </a:r>
            <a:r>
              <a:rPr lang="fa-IR" dirty="0" smtClean="0">
                <a:cs typeface="B Nazanin" pitchFamily="2" charset="-78"/>
              </a:rPr>
              <a:t>.</a:t>
            </a:r>
          </a:p>
          <a:p>
            <a:pPr marL="114300" indent="0" algn="r" rtl="1">
              <a:buNone/>
            </a:pPr>
            <a:endParaRPr lang="fa-IR" dirty="0" smtClean="0">
              <a:cs typeface="B Nazanin" pitchFamily="2" charset="-78"/>
            </a:endParaRPr>
          </a:p>
          <a:p>
            <a:pPr algn="r" rtl="1"/>
            <a:r>
              <a:rPr lang="fa-IR" dirty="0" smtClean="0">
                <a:cs typeface="B Nazanin" pitchFamily="2" charset="-78"/>
              </a:rPr>
              <a:t>بنابراین باید روش هایی را شناسایی کنیم که به تکرار رفتار جدید در کوتاه مدت و تداوم آن در بلند مدت کمک می کنند</a:t>
            </a:r>
            <a:r>
              <a:rPr lang="fa-IR" dirty="0" smtClean="0">
                <a:cs typeface="B Nazanin" pitchFamily="2" charset="-78"/>
              </a:rPr>
              <a:t>.</a:t>
            </a:r>
          </a:p>
          <a:p>
            <a:pPr marL="114300" indent="0" algn="r" rtl="1">
              <a:buNone/>
            </a:pPr>
            <a:endParaRPr lang="fa-IR" dirty="0" smtClean="0">
              <a:cs typeface="B Nazanin" pitchFamily="2" charset="-78"/>
            </a:endParaRPr>
          </a:p>
          <a:p>
            <a:pPr algn="r" rtl="1"/>
            <a:r>
              <a:rPr lang="fa-IR" dirty="0" smtClean="0">
                <a:cs typeface="B Nazanin" pitchFamily="2" charset="-78"/>
              </a:rPr>
              <a:t>در مثال جمعیت معتادان گمنام ( تولد های ماهانه یا سالانه برای اعضا برگزار می کند) یا تغییر رفتار عبور از پله ها در مدرسه</a:t>
            </a:r>
            <a:endParaRPr lang="en-US" dirty="0">
              <a:cs typeface="B Nazanin" pitchFamily="2" charset="-78"/>
            </a:endParaRPr>
          </a:p>
        </p:txBody>
      </p:sp>
    </p:spTree>
    <p:extLst>
      <p:ext uri="{BB962C8B-B14F-4D97-AF65-F5344CB8AC3E}">
        <p14:creationId xmlns:p14="http://schemas.microsoft.com/office/powerpoint/2010/main" val="2172873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534400" cy="3352800"/>
          </a:xfrm>
        </p:spPr>
        <p:style>
          <a:lnRef idx="2">
            <a:schemeClr val="accent2">
              <a:shade val="50000"/>
            </a:schemeClr>
          </a:lnRef>
          <a:fillRef idx="1">
            <a:schemeClr val="accent2"/>
          </a:fillRef>
          <a:effectRef idx="0">
            <a:schemeClr val="accent2"/>
          </a:effectRef>
          <a:fontRef idx="minor">
            <a:schemeClr val="lt1"/>
          </a:fontRef>
        </p:style>
        <p:txBody>
          <a:bodyPr/>
          <a:lstStyle/>
          <a:p>
            <a:pPr marL="114300" indent="0" algn="r" rtl="1">
              <a:buNone/>
            </a:pPr>
            <a:endParaRPr lang="fa-IR" dirty="0">
              <a:cs typeface="B Nazanin" pitchFamily="2" charset="-78"/>
            </a:endParaRPr>
          </a:p>
          <a:p>
            <a:pPr algn="r" rtl="1"/>
            <a:endParaRPr lang="fa-IR" dirty="0" smtClean="0">
              <a:cs typeface="B Nazanin" pitchFamily="2" charset="-78"/>
            </a:endParaRPr>
          </a:p>
          <a:p>
            <a:pPr algn="just" rtl="1"/>
            <a:r>
              <a:rPr lang="fa-IR" dirty="0" smtClean="0">
                <a:cs typeface="B Nazanin" pitchFamily="2" charset="-78"/>
              </a:rPr>
              <a:t>در تجربه دانشگاه علوم پزشکی گناباد در پروژه پیشگیری از سقوط کودکان دبستانی (از طریق هل دادن) آنان دریافتند که کودکان اگر مهارت های کنترل خشم را یاد بگیرند، ممکن است از رفتار های خشن نظیر هل دادن یا زدن یکدیگر پرهیز کنند. به همین منظور کلاس هایی را با این مضمون برای آنان برگزار کردند.</a:t>
            </a:r>
            <a:endParaRPr lang="en-US" dirty="0">
              <a:cs typeface="B Nazanin" pitchFamily="2" charset="-78"/>
            </a:endParaRPr>
          </a:p>
        </p:txBody>
      </p:sp>
    </p:spTree>
    <p:extLst>
      <p:ext uri="{BB962C8B-B14F-4D97-AF65-F5344CB8AC3E}">
        <p14:creationId xmlns:p14="http://schemas.microsoft.com/office/powerpoint/2010/main" val="78353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8534400"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106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725887"/>
          </a:xfrm>
        </p:spPr>
      </p:pic>
    </p:spTree>
    <p:extLst>
      <p:ext uri="{BB962C8B-B14F-4D97-AF65-F5344CB8AC3E}">
        <p14:creationId xmlns:p14="http://schemas.microsoft.com/office/powerpoint/2010/main" val="90178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890" b="589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type="body" sz="half" idx="2"/>
          </p:nvPr>
        </p:nvSpPr>
        <p:spPr/>
        <p:txBody>
          <a:bodyPr>
            <a:noAutofit/>
          </a:bodyPr>
          <a:lstStyle/>
          <a:p>
            <a:r>
              <a:rPr lang="fa-IR" sz="2800" b="1" dirty="0" smtClean="0">
                <a:solidFill>
                  <a:srgbClr val="9D2383"/>
                </a:solidFill>
                <a:cs typeface="B Nazanin" pitchFamily="2" charset="-78"/>
              </a:rPr>
              <a:t>واحد سلامت نوجوانان،جوانان و مدارس</a:t>
            </a:r>
            <a:endParaRPr lang="en-US" sz="2800" b="1" dirty="0">
              <a:solidFill>
                <a:srgbClr val="9D2383"/>
              </a:solidFill>
              <a:cs typeface="B Nazanin" pitchFamily="2" charset="-78"/>
            </a:endParaRPr>
          </a:p>
        </p:txBody>
      </p:sp>
      <p:sp>
        <p:nvSpPr>
          <p:cNvPr id="4" name="Title 3"/>
          <p:cNvSpPr>
            <a:spLocks noGrp="1"/>
          </p:cNvSpPr>
          <p:nvPr>
            <p:ph type="title"/>
          </p:nvPr>
        </p:nvSpPr>
        <p:spPr/>
        <p:txBody>
          <a:bodyPr>
            <a:normAutofit/>
          </a:bodyPr>
          <a:lstStyle/>
          <a:p>
            <a:r>
              <a:rPr lang="fa-IR" sz="2800" b="1" dirty="0" smtClean="0">
                <a:cs typeface="B Nazanin" pitchFamily="2" charset="-78"/>
              </a:rPr>
              <a:t>از توجه شما سپاسگزارم</a:t>
            </a:r>
            <a:endParaRPr lang="en-US" sz="2800" b="1" dirty="0">
              <a:cs typeface="B Nazanin" pitchFamily="2" charset="-78"/>
            </a:endParaRPr>
          </a:p>
        </p:txBody>
      </p:sp>
    </p:spTree>
    <p:extLst>
      <p:ext uri="{BB962C8B-B14F-4D97-AF65-F5344CB8AC3E}">
        <p14:creationId xmlns:p14="http://schemas.microsoft.com/office/powerpoint/2010/main" val="47073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dirty="0" smtClean="0">
                <a:solidFill>
                  <a:srgbClr val="C00000"/>
                </a:solidFill>
                <a:cs typeface="B Nazanin" pitchFamily="2" charset="-78"/>
              </a:rPr>
              <a:t>مقدمه</a:t>
            </a:r>
            <a:endParaRPr lang="en-US" sz="4400" dirty="0">
              <a:solidFill>
                <a:srgbClr val="C00000"/>
              </a:solidFill>
              <a:cs typeface="B Nazanin" pitchFamily="2" charset="-78"/>
            </a:endParaRPr>
          </a:p>
        </p:txBody>
      </p:sp>
      <p:sp>
        <p:nvSpPr>
          <p:cNvPr id="3" name="Content Placeholder 2"/>
          <p:cNvSpPr>
            <a:spLocks noGrp="1"/>
          </p:cNvSpPr>
          <p:nvPr>
            <p:ph idx="1"/>
          </p:nvPr>
        </p:nvSpPr>
        <p:spPr/>
        <p:txBody>
          <a:bodyPr/>
          <a:lstStyle/>
          <a:p>
            <a:pPr algn="just" rtl="1"/>
            <a:r>
              <a:rPr lang="fa-IR" dirty="0" smtClean="0">
                <a:cs typeface="B Nazanin" pitchFamily="2" charset="-78"/>
              </a:rPr>
              <a:t>هر روز در دنیا کودکان و نوجوانان بسیاری در اثر سوانح و حوادث آسیب می بینند. تعدادی در بیمارستان بستری و تعدادی دچار معلولیت های موقت و یا دائم می شوند.</a:t>
            </a:r>
          </a:p>
          <a:p>
            <a:pPr algn="just" rtl="1"/>
            <a:r>
              <a:rPr lang="fa-IR" dirty="0" smtClean="0">
                <a:cs typeface="B Nazanin" pitchFamily="2" charset="-78"/>
              </a:rPr>
              <a:t>مصدومیت های غیر عمدی (حوادث ترافیکی، سوختگی، مسمومیت، غرق شدگی، سقوط، خفگی و آسیب های مرتبط با حیوانات و جانوران زهری) می تواند در محیط های خانه، مهد کودک، مدرسه، محل بازی، خیابان و .... برای نوجوانان اتفاق بیافتد.</a:t>
            </a:r>
          </a:p>
          <a:p>
            <a:pPr algn="just" rtl="1"/>
            <a:r>
              <a:rPr lang="fa-IR" dirty="0" smtClean="0">
                <a:cs typeface="B Nazanin" pitchFamily="2" charset="-78"/>
              </a:rPr>
              <a:t>سازمان جهانی بهداشت می گوید: 53% سلامت انسان ها در دنیا به نوع زندگی آنها ، رفتار ها و عادات شخصی و اجتماعی شان وابسته است. </a:t>
            </a:r>
          </a:p>
          <a:p>
            <a:pPr algn="just" rtl="1"/>
            <a:r>
              <a:rPr lang="fa-IR" dirty="0" smtClean="0">
                <a:cs typeface="B Nazanin" pitchFamily="2" charset="-78"/>
              </a:rPr>
              <a:t>بزرگترین سهم در سلامت ما مربوط به آن چیزی است که خودمان در زندگی مان انجام می دهیم.</a:t>
            </a:r>
            <a:endParaRPr lang="en-US" dirty="0">
              <a:cs typeface="B Nazanin" pitchFamily="2" charset="-78"/>
            </a:endParaRPr>
          </a:p>
        </p:txBody>
      </p:sp>
    </p:spTree>
    <p:extLst>
      <p:ext uri="{BB962C8B-B14F-4D97-AF65-F5344CB8AC3E}">
        <p14:creationId xmlns:p14="http://schemas.microsoft.com/office/powerpoint/2010/main" val="336491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8600"/>
            <a:ext cx="8686800" cy="617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449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400" dirty="0" smtClean="0">
                <a:solidFill>
                  <a:srgbClr val="C00000"/>
                </a:solidFill>
                <a:cs typeface="B Nazanin" pitchFamily="2" charset="-78"/>
              </a:rPr>
              <a:t>مقدمه</a:t>
            </a:r>
            <a:endParaRPr lang="en-US" sz="4400" dirty="0">
              <a:solidFill>
                <a:srgbClr val="C00000"/>
              </a:solidFill>
              <a:cs typeface="B Nazanin" pitchFamily="2" charset="-78"/>
            </a:endParaRPr>
          </a:p>
        </p:txBody>
      </p:sp>
      <p:sp>
        <p:nvSpPr>
          <p:cNvPr id="3" name="Content Placeholder 2"/>
          <p:cNvSpPr>
            <a:spLocks noGrp="1"/>
          </p:cNvSpPr>
          <p:nvPr>
            <p:ph idx="1"/>
          </p:nvPr>
        </p:nvSpPr>
        <p:spPr/>
        <p:txBody>
          <a:bodyPr/>
          <a:lstStyle/>
          <a:p>
            <a:pPr algn="just" rtl="1"/>
            <a:r>
              <a:rPr lang="fa-IR" dirty="0" smtClean="0">
                <a:cs typeface="B Nazanin" pitchFamily="2" charset="-78"/>
              </a:rPr>
              <a:t>وجود نابرابرهای اقتصادی و اجتماعی نقش تعیین کننده ای در میزان بروز حوادث و نیز آسیب پذیری دارد. </a:t>
            </a:r>
            <a:r>
              <a:rPr lang="fa-IR" dirty="0" smtClean="0">
                <a:cs typeface="B Nazanin" pitchFamily="2" charset="-78"/>
              </a:rPr>
              <a:t>عمده</a:t>
            </a:r>
            <a:r>
              <a:rPr lang="en-US" dirty="0" smtClean="0">
                <a:cs typeface="B Nazanin" pitchFamily="2" charset="-78"/>
              </a:rPr>
              <a:t> </a:t>
            </a:r>
            <a:r>
              <a:rPr lang="fa-IR" dirty="0" smtClean="0">
                <a:cs typeface="B Nazanin" pitchFamily="2" charset="-78"/>
              </a:rPr>
              <a:t>ی </a:t>
            </a:r>
            <a:r>
              <a:rPr lang="fa-IR" dirty="0" smtClean="0">
                <a:cs typeface="B Nazanin" pitchFamily="2" charset="-78"/>
              </a:rPr>
              <a:t>مصدومیت ها و مرگ و میر در کشور های با درآمدکم و یا متوسط اتفاق می افتد.</a:t>
            </a:r>
            <a:endParaRPr lang="fa-IR" dirty="0">
              <a:cs typeface="B Nazanin" pitchFamily="2" charset="-78"/>
            </a:endParaRPr>
          </a:p>
          <a:p>
            <a:pPr algn="just" rtl="1"/>
            <a:r>
              <a:rPr lang="fa-IR" dirty="0" smtClean="0">
                <a:cs typeface="B Nazanin" pitchFamily="2" charset="-78"/>
              </a:rPr>
              <a:t>در چند سال گذشته خبر های متعددی از مرگ و میر، معلولیت و آسیب دیدگی شدید در مدارس داشتیم.</a:t>
            </a:r>
          </a:p>
          <a:p>
            <a:pPr algn="just" rtl="1"/>
            <a:r>
              <a:rPr lang="fa-IR" dirty="0" smtClean="0">
                <a:cs typeface="B Nazanin" pitchFamily="2" charset="-78"/>
              </a:rPr>
              <a:t>به طور مثال:</a:t>
            </a:r>
          </a:p>
          <a:p>
            <a:pPr marL="571500" indent="-457200" algn="just" rtl="1">
              <a:buFont typeface="+mj-lt"/>
              <a:buAutoNum type="arabicPeriod"/>
            </a:pPr>
            <a:r>
              <a:rPr lang="fa-IR" dirty="0" smtClean="0">
                <a:cs typeface="B Nazanin" pitchFamily="2" charset="-78"/>
              </a:rPr>
              <a:t>آتش سوزی </a:t>
            </a:r>
            <a:r>
              <a:rPr lang="fa-IR" dirty="0" smtClean="0">
                <a:cs typeface="B Nazanin" pitchFamily="2" charset="-78"/>
              </a:rPr>
              <a:t>درمدرسه </a:t>
            </a:r>
            <a:r>
              <a:rPr lang="fa-IR" dirty="0" smtClean="0">
                <a:cs typeface="B Nazanin" pitchFamily="2" charset="-78"/>
              </a:rPr>
              <a:t>ابتدایی شین </a:t>
            </a:r>
            <a:r>
              <a:rPr lang="fa-IR" dirty="0" smtClean="0">
                <a:cs typeface="B Nazanin" pitchFamily="2" charset="-78"/>
              </a:rPr>
              <a:t>آباد</a:t>
            </a:r>
            <a:r>
              <a:rPr lang="en-US" dirty="0" smtClean="0">
                <a:cs typeface="B Nazanin" pitchFamily="2" charset="-78"/>
              </a:rPr>
              <a:t> </a:t>
            </a:r>
            <a:r>
              <a:rPr lang="fa-IR" dirty="0" smtClean="0">
                <a:cs typeface="B Nazanin" pitchFamily="2" charset="-78"/>
              </a:rPr>
              <a:t>در </a:t>
            </a:r>
            <a:r>
              <a:rPr lang="fa-IR" dirty="0" smtClean="0">
                <a:cs typeface="B Nazanin" pitchFamily="2" charset="-78"/>
              </a:rPr>
              <a:t>شهرستان پیرانشهر</a:t>
            </a:r>
          </a:p>
          <a:p>
            <a:pPr marL="571500" indent="-457200" algn="just" rtl="1">
              <a:buFont typeface="+mj-lt"/>
              <a:buAutoNum type="arabicPeriod"/>
            </a:pPr>
            <a:r>
              <a:rPr lang="fa-IR" dirty="0" smtClean="0">
                <a:cs typeface="B Nazanin" pitchFamily="2" charset="-78"/>
              </a:rPr>
              <a:t>آسیب دیدگی شدید دانش آموز بر اثر ریزش دیوار مدرسه</a:t>
            </a:r>
          </a:p>
          <a:p>
            <a:pPr marL="571500" indent="-457200" algn="just" rtl="1">
              <a:buFont typeface="+mj-lt"/>
              <a:buAutoNum type="arabicPeriod"/>
            </a:pPr>
            <a:r>
              <a:rPr lang="fa-IR" dirty="0" smtClean="0">
                <a:cs typeface="B Nazanin" pitchFamily="2" charset="-78"/>
              </a:rPr>
              <a:t>مرگ هفت دانش آموز کرجی بر اثر غرق شدن در دریا در اردوی شهرستان نور</a:t>
            </a:r>
            <a:endParaRPr lang="en-US" dirty="0">
              <a:cs typeface="B Nazanin" pitchFamily="2" charset="-78"/>
            </a:endParaRPr>
          </a:p>
        </p:txBody>
      </p:sp>
    </p:spTree>
    <p:extLst>
      <p:ext uri="{BB962C8B-B14F-4D97-AF65-F5344CB8AC3E}">
        <p14:creationId xmlns:p14="http://schemas.microsoft.com/office/powerpoint/2010/main" val="335992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144000" cy="6781800"/>
          </a:xfrm>
        </p:spPr>
      </p:pic>
    </p:spTree>
    <p:extLst>
      <p:ext uri="{BB962C8B-B14F-4D97-AF65-F5344CB8AC3E}">
        <p14:creationId xmlns:p14="http://schemas.microsoft.com/office/powerpoint/2010/main" val="2265991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599"/>
            <a:ext cx="8610600" cy="4876801"/>
          </a:xfrm>
        </p:spPr>
        <p:txBody>
          <a:bodyPr>
            <a:normAutofit fontScale="92500"/>
          </a:bodyPr>
          <a:lstStyle/>
          <a:p>
            <a:pPr algn="just" rtl="1"/>
            <a:endParaRPr lang="fa-IR" sz="2800" u="sng" dirty="0" smtClean="0">
              <a:cs typeface="B Nazanin" pitchFamily="2" charset="-78"/>
            </a:endParaRPr>
          </a:p>
          <a:p>
            <a:pPr algn="just" rtl="1"/>
            <a:r>
              <a:rPr lang="fa-IR" sz="2800" dirty="0" smtClean="0">
                <a:cs typeface="B Nazanin" pitchFamily="2" charset="-78"/>
              </a:rPr>
              <a:t>سوانح و حوادث منجر به فوت است. مرگ ها در نوک کوه یخ مصدومیت هاست.</a:t>
            </a:r>
          </a:p>
          <a:p>
            <a:pPr algn="just" rtl="1"/>
            <a:r>
              <a:rPr lang="fa-IR" sz="2800" dirty="0" smtClean="0">
                <a:cs typeface="B Nazanin" pitchFamily="2" charset="-78"/>
              </a:rPr>
              <a:t>هر چه از نوک کوه پایین تر بیاییم با جمعیت بیشتری مواجه می شویم که در بیمارستان بستری</a:t>
            </a:r>
            <a:r>
              <a:rPr lang="en-US" sz="2800" dirty="0" smtClean="0">
                <a:cs typeface="B Nazanin" pitchFamily="2" charset="-78"/>
              </a:rPr>
              <a:t> </a:t>
            </a:r>
            <a:r>
              <a:rPr lang="fa-IR" sz="2800" dirty="0" smtClean="0">
                <a:cs typeface="B Nazanin" pitchFamily="2" charset="-78"/>
              </a:rPr>
              <a:t>شده، درمان سرپایی دریافت کردند.</a:t>
            </a:r>
          </a:p>
          <a:p>
            <a:pPr algn="just" rtl="1"/>
            <a:r>
              <a:rPr lang="fa-IR" sz="2800" dirty="0" smtClean="0">
                <a:cs typeface="B Nazanin" pitchFamily="2" charset="-78"/>
              </a:rPr>
              <a:t>در کنار رفتارهای انسانی، عوامل ساختاری و محیطی هم بر بروز سوانح و حوادث در مدرسه موثرند. </a:t>
            </a:r>
            <a:endParaRPr lang="fa-IR" sz="2800" u="sng" dirty="0" smtClean="0">
              <a:cs typeface="B Nazanin" pitchFamily="2" charset="-78"/>
            </a:endParaRPr>
          </a:p>
          <a:p>
            <a:pPr algn="just" rtl="1"/>
            <a:r>
              <a:rPr lang="fa-IR" sz="2800" u="sng" dirty="0" smtClean="0">
                <a:cs typeface="B Nazanin" pitchFamily="2" charset="-78"/>
              </a:rPr>
              <a:t>سوانح و حوادث در مدارس </a:t>
            </a:r>
            <a:r>
              <a:rPr lang="fa-IR" sz="2800" dirty="0" smtClean="0">
                <a:cs typeface="B Nazanin" pitchFamily="2" charset="-78"/>
              </a:rPr>
              <a:t>را از نظر محل وقوع می توان به دو دسته تقسیم کرد:</a:t>
            </a:r>
          </a:p>
          <a:p>
            <a:pPr marL="571500" indent="-457200" algn="just" rtl="1">
              <a:buFont typeface="+mj-lt"/>
              <a:buAutoNum type="arabicPeriod"/>
            </a:pPr>
            <a:r>
              <a:rPr lang="fa-IR" sz="2800" dirty="0" smtClean="0">
                <a:cs typeface="B Nazanin" pitchFamily="2" charset="-78"/>
              </a:rPr>
              <a:t>حوادث داخل مدرسه(سقوط،هل</a:t>
            </a:r>
            <a:r>
              <a:rPr lang="en-US" sz="2800" dirty="0" smtClean="0">
                <a:cs typeface="B Nazanin" pitchFamily="2" charset="-78"/>
              </a:rPr>
              <a:t> </a:t>
            </a:r>
            <a:r>
              <a:rPr lang="fa-IR" sz="2800" dirty="0" smtClean="0">
                <a:cs typeface="B Nazanin" pitchFamily="2" charset="-78"/>
              </a:rPr>
              <a:t>دادن، مسمومیت، بریدگی و زخم، سوختگی و ضربه با شیء)</a:t>
            </a:r>
          </a:p>
          <a:p>
            <a:pPr marL="571500" indent="-457200" algn="just" rtl="1">
              <a:buFont typeface="+mj-lt"/>
              <a:buAutoNum type="arabicPeriod"/>
            </a:pPr>
            <a:r>
              <a:rPr lang="fa-IR" sz="2800" dirty="0" smtClean="0">
                <a:cs typeface="B Nazanin" pitchFamily="2" charset="-78"/>
              </a:rPr>
              <a:t>حوادث در مسیر بین خانه و مدرسه(حوادث ترافیکی و افتادن)</a:t>
            </a:r>
            <a:endParaRPr lang="en-US" sz="2800" dirty="0">
              <a:cs typeface="B Nazanin" pitchFamily="2" charset="-78"/>
            </a:endParaRPr>
          </a:p>
        </p:txBody>
      </p:sp>
    </p:spTree>
    <p:extLst>
      <p:ext uri="{BB962C8B-B14F-4D97-AF65-F5344CB8AC3E}">
        <p14:creationId xmlns:p14="http://schemas.microsoft.com/office/powerpoint/2010/main" val="222483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8534399" cy="61722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919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cs typeface="B Nazanin" pitchFamily="2" charset="-78"/>
              </a:rPr>
              <a:t>تحلیل وضعیت مصدومیت های کودکان در مدارس</a:t>
            </a:r>
            <a:endParaRPr lang="en-US" sz="3600" dirty="0">
              <a:cs typeface="B Nazanin" pitchFamily="2" charset="-78"/>
            </a:endParaRPr>
          </a:p>
        </p:txBody>
      </p:sp>
      <p:sp>
        <p:nvSpPr>
          <p:cNvPr id="3" name="Content Placeholder 2"/>
          <p:cNvSpPr>
            <a:spLocks noGrp="1"/>
          </p:cNvSpPr>
          <p:nvPr>
            <p:ph idx="1"/>
          </p:nvPr>
        </p:nvSpPr>
        <p:spPr/>
        <p:txBody>
          <a:bodyPr>
            <a:normAutofit lnSpcReduction="10000"/>
          </a:bodyPr>
          <a:lstStyle/>
          <a:p>
            <a:pPr algn="r" rtl="1"/>
            <a:r>
              <a:rPr lang="fa-IR" dirty="0" smtClean="0">
                <a:cs typeface="B Nazanin" pitchFamily="2" charset="-78"/>
              </a:rPr>
              <a:t>برای تغییر رفتار های مرتبط با پیشگیری از سوانح و حوادث در مدارس نیاز به برنامه ریزی است.</a:t>
            </a:r>
          </a:p>
          <a:p>
            <a:pPr algn="r" rtl="1"/>
            <a:r>
              <a:rPr lang="fa-IR" dirty="0" smtClean="0">
                <a:cs typeface="B Nazanin" pitchFamily="2" charset="-78"/>
              </a:rPr>
              <a:t>داشتن تصویری از بروز و شیوع و توزیع مصدومیت ها در سطوح مختلفی از جمله در سطح استان، شهرستان و شهر و روستا به تفکیک مقاطع مختلف تحصیلی</a:t>
            </a:r>
          </a:p>
          <a:p>
            <a:pPr algn="r" rtl="1"/>
            <a:r>
              <a:rPr lang="fa-IR" dirty="0" smtClean="0">
                <a:cs typeface="B Nazanin" pitchFamily="2" charset="-78"/>
              </a:rPr>
              <a:t>تشکیل کمیته سلامت مدرسه(متشکل از مدیر، معلم،مراقب پرورشی، نماینده انجمن اولیا، نماینده ای از مرکز سلامت جامع، نماینده دانش آموزان) کمیته را تشویق کنیم که برنامه ریزی در این زمینه را شروع کند.</a:t>
            </a:r>
          </a:p>
          <a:p>
            <a:pPr algn="r" rtl="1"/>
            <a:r>
              <a:rPr lang="fa-IR" dirty="0" smtClean="0">
                <a:cs typeface="B Nazanin" pitchFamily="2" charset="-78"/>
              </a:rPr>
              <a:t>شناسایی و تحلیل علل رفتاری و غیر رفتاری مرتبط با مصدومیت ها</a:t>
            </a:r>
          </a:p>
          <a:p>
            <a:pPr algn="r" rtl="1"/>
            <a:r>
              <a:rPr lang="fa-IR" dirty="0" smtClean="0">
                <a:cs typeface="B Nazanin" pitchFamily="2" charset="-78"/>
              </a:rPr>
              <a:t>می توانیم به فرم ثبت موارد سوانح و حوادث دانش آموزان در پرونده سلامت مدرسه مراجعه کنیم.بر اساس اطلاعات ثبت شده دریابیم که کدام پایه دچار چه نوع حادثه ، در کجا و چه نوع آسیبی به آنها وارد کرده است.</a:t>
            </a:r>
            <a:endParaRPr lang="en-US" dirty="0">
              <a:cs typeface="B Nazanin" pitchFamily="2" charset="-78"/>
            </a:endParaRPr>
          </a:p>
        </p:txBody>
      </p:sp>
      <p:pic>
        <p:nvPicPr>
          <p:cNvPr id="2050" name="Picture 2" descr="C:\Users\vahedi\Desktop\سوانح و حوادث\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10200"/>
            <a:ext cx="1905000" cy="1209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462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740</TotalTime>
  <Words>1392</Words>
  <Application>Microsoft Office PowerPoint</Application>
  <PresentationFormat>On-screen Show (4:3)</PresentationFormat>
  <Paragraphs>103</Paragraphs>
  <Slides>26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 Nazanin</vt:lpstr>
      <vt:lpstr>Book Antiqua</vt:lpstr>
      <vt:lpstr>Calibri</vt:lpstr>
      <vt:lpstr>Century Gothic</vt:lpstr>
      <vt:lpstr>Courier New</vt:lpstr>
      <vt:lpstr>Tahoma</vt:lpstr>
      <vt:lpstr>Times New Roman</vt:lpstr>
      <vt:lpstr>Wingdings</vt:lpstr>
      <vt:lpstr>Apothecary</vt:lpstr>
      <vt:lpstr>پیشگیری از سوانح و حوادث در مدارس با روش C4D</vt:lpstr>
      <vt:lpstr>PowerPoint Presentation</vt:lpstr>
      <vt:lpstr>مقدمه</vt:lpstr>
      <vt:lpstr>PowerPoint Presentation</vt:lpstr>
      <vt:lpstr>مقدمه</vt:lpstr>
      <vt:lpstr>PowerPoint Presentation</vt:lpstr>
      <vt:lpstr>PowerPoint Presentation</vt:lpstr>
      <vt:lpstr>PowerPoint Presentation</vt:lpstr>
      <vt:lpstr>تحلیل وضعیت مصدومیت های کودکان در مدارس</vt:lpstr>
      <vt:lpstr>PowerPoint Presentation</vt:lpstr>
      <vt:lpstr>PowerPoint Presentation</vt:lpstr>
      <vt:lpstr>بر اساس پاسخ ها ما می توانیم علل رفتاری و غیر رفتاری بروز حادثه در دانش آموزان شناسایی کنیم.</vt:lpstr>
      <vt:lpstr>PowerPoint Presentation</vt:lpstr>
      <vt:lpstr>طراحی پروژه های تغییر رفتار</vt:lpstr>
      <vt:lpstr>ادامه</vt:lpstr>
      <vt:lpstr>PowerPoint Presentation</vt:lpstr>
      <vt:lpstr>گام دوم: برانگیخته شدن برای تمرین رفتار جدید</vt:lpstr>
      <vt:lpstr>PowerPoint Presentation</vt:lpstr>
      <vt:lpstr>چه چیز هایی یک پیام را ترغیب کننده می سازد؟</vt:lpstr>
      <vt:lpstr>برای تکرار کوتاه مدت و تثبیت بلند مدت رفتار لازم است اقدامات زیر را انجام دهیم.</vt:lpstr>
      <vt:lpstr>PowerPoint Presentation</vt:lpstr>
      <vt:lpstr>گام سوم: تکرار کوتاه مدت و تثبیت بلند مدت رفتار</vt:lpstr>
      <vt:lpstr>PowerPoint Presentation</vt:lpstr>
      <vt:lpstr>PowerPoint Presentation</vt:lpstr>
      <vt:lpstr>PowerPoint Presentation</vt:lpstr>
      <vt:lpstr>از توجه شما سپاسگزارم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پیشگیری از سوانح و حوادث در مدارس با روش C4D</dc:title>
  <dc:creator>واحدي ویدا</dc:creator>
  <cp:lastModifiedBy>پورباقر فرزانه</cp:lastModifiedBy>
  <cp:revision>72</cp:revision>
  <dcterms:created xsi:type="dcterms:W3CDTF">2020-12-05T06:20:39Z</dcterms:created>
  <dcterms:modified xsi:type="dcterms:W3CDTF">2022-10-08T09:59:30Z</dcterms:modified>
</cp:coreProperties>
</file>